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371" r:id="rId2"/>
    <p:sldId id="372" r:id="rId3"/>
    <p:sldId id="265" r:id="rId4"/>
    <p:sldId id="266" r:id="rId5"/>
    <p:sldId id="267" r:id="rId6"/>
    <p:sldId id="269" r:id="rId7"/>
    <p:sldId id="270" r:id="rId8"/>
    <p:sldId id="271" r:id="rId9"/>
    <p:sldId id="289" r:id="rId10"/>
    <p:sldId id="301" r:id="rId11"/>
    <p:sldId id="292" r:id="rId12"/>
    <p:sldId id="351" r:id="rId13"/>
    <p:sldId id="272" r:id="rId14"/>
    <p:sldId id="352" r:id="rId15"/>
    <p:sldId id="359" r:id="rId16"/>
    <p:sldId id="360" r:id="rId17"/>
    <p:sldId id="361" r:id="rId18"/>
    <p:sldId id="362" r:id="rId19"/>
    <p:sldId id="363" r:id="rId20"/>
    <p:sldId id="364" r:id="rId21"/>
    <p:sldId id="366" r:id="rId22"/>
    <p:sldId id="367" r:id="rId23"/>
    <p:sldId id="368" r:id="rId24"/>
    <p:sldId id="369" r:id="rId25"/>
    <p:sldId id="365" r:id="rId26"/>
    <p:sldId id="354" r:id="rId27"/>
    <p:sldId id="370" r:id="rId28"/>
    <p:sldId id="355" r:id="rId29"/>
    <p:sldId id="356" r:id="rId30"/>
    <p:sldId id="357" r:id="rId31"/>
    <p:sldId id="358" r:id="rId32"/>
    <p:sldId id="37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0D1"/>
    <a:srgbClr val="9570D5"/>
    <a:srgbClr val="E7ECEE"/>
    <a:srgbClr val="E2E7E9"/>
    <a:srgbClr val="6C6C6C"/>
    <a:srgbClr val="76B557"/>
    <a:srgbClr val="A73AB9"/>
    <a:srgbClr val="1234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13"/>
  </p:normalViewPr>
  <p:slideViewPr>
    <p:cSldViewPr snapToGrid="0" snapToObjects="1">
      <p:cViewPr varScale="1">
        <p:scale>
          <a:sx n="108" d="100"/>
          <a:sy n="108" d="100"/>
        </p:scale>
        <p:origin x="672" y="10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78" d="100"/>
          <a:sy n="78" d="100"/>
        </p:scale>
        <p:origin x="2772" y="45"/>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8/24/2016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‹Nº›</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5</a:t>
            </a:fld>
            <a:endParaRPr lang="en-US"/>
          </a:p>
        </p:txBody>
      </p:sp>
    </p:spTree>
    <p:extLst>
      <p:ext uri="{BB962C8B-B14F-4D97-AF65-F5344CB8AC3E}">
        <p14:creationId xmlns:p14="http://schemas.microsoft.com/office/powerpoint/2010/main" val="78374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85800" indent="-685800">
              <a:buFont typeface="Arial" charset="0"/>
              <a:buChar char="•"/>
            </a:pPr>
            <a:r>
              <a:rPr lang="en-US" sz="8000" dirty="0">
                <a:solidFill>
                  <a:schemeClr val="bg1"/>
                </a:solidFill>
                <a:latin typeface="Segoe UI" charset="0"/>
                <a:ea typeface="Segoe UI" charset="0"/>
                <a:cs typeface="Segoe UI" charset="0"/>
              </a:rPr>
              <a:t>Connect Web to Mobile</a:t>
            </a:r>
          </a:p>
          <a:p>
            <a:pPr marL="685800" indent="-685800">
              <a:buFont typeface="Arial" charset="0"/>
              <a:buChar char="•"/>
            </a:pPr>
            <a:r>
              <a:rPr lang="en-US" sz="8000" dirty="0">
                <a:solidFill>
                  <a:schemeClr val="bg1"/>
                </a:solidFill>
                <a:latin typeface="Segoe UI" charset="0"/>
                <a:ea typeface="Segoe UI" charset="0"/>
                <a:cs typeface="Segoe UI" charset="0"/>
              </a:rPr>
              <a:t>Simple cross platform API over:</a:t>
            </a:r>
          </a:p>
          <a:p>
            <a:pPr marL="685800" lvl="1" indent="-685800">
              <a:buFont typeface="Arial" charset="0"/>
              <a:buChar char="•"/>
            </a:pPr>
            <a:r>
              <a:rPr lang="en-US" sz="8000" dirty="0" err="1">
                <a:solidFill>
                  <a:schemeClr val="bg1"/>
                </a:solidFill>
                <a:latin typeface="Segoe UI" charset="0"/>
                <a:ea typeface="Segoe UI" charset="0"/>
                <a:cs typeface="Segoe UI" charset="0"/>
              </a:rPr>
              <a:t>CoreSpotlight</a:t>
            </a:r>
            <a:endParaRPr lang="en-US" sz="8000" dirty="0">
              <a:solidFill>
                <a:schemeClr val="bg1"/>
              </a:solidFill>
              <a:latin typeface="Segoe UI" charset="0"/>
              <a:ea typeface="Segoe UI" charset="0"/>
              <a:cs typeface="Segoe UI" charset="0"/>
            </a:endParaRPr>
          </a:p>
          <a:p>
            <a:pPr marL="685800" lvl="1" indent="-685800">
              <a:buFont typeface="Arial" charset="0"/>
              <a:buChar char="•"/>
            </a:pPr>
            <a:r>
              <a:rPr lang="en-US" sz="8000" dirty="0" err="1">
                <a:solidFill>
                  <a:schemeClr val="bg1"/>
                </a:solidFill>
                <a:latin typeface="Segoe UI" charset="0"/>
                <a:ea typeface="Segoe UI" charset="0"/>
                <a:cs typeface="Segoe UI" charset="0"/>
              </a:rPr>
              <a:t>NSUserActivity</a:t>
            </a:r>
            <a:endParaRPr lang="en-US" sz="8000" dirty="0">
              <a:solidFill>
                <a:schemeClr val="bg1"/>
              </a:solidFill>
              <a:latin typeface="Segoe UI" charset="0"/>
              <a:ea typeface="Segoe UI" charset="0"/>
              <a:cs typeface="Segoe UI" charset="0"/>
            </a:endParaRPr>
          </a:p>
          <a:p>
            <a:pPr marL="685800" lvl="1" indent="-685800">
              <a:buFont typeface="Arial" charset="0"/>
              <a:buChar char="•"/>
            </a:pPr>
            <a:r>
              <a:rPr lang="en-US" sz="8000" dirty="0">
                <a:solidFill>
                  <a:schemeClr val="bg1"/>
                </a:solidFill>
                <a:latin typeface="Segoe UI" charset="0"/>
                <a:ea typeface="Segoe UI" charset="0"/>
                <a:cs typeface="Segoe UI" charset="0"/>
              </a:rPr>
              <a:t>Google App Indexing</a:t>
            </a:r>
          </a:p>
          <a:p>
            <a:endParaRPr lang="en-US" dirty="0"/>
          </a:p>
        </p:txBody>
      </p:sp>
    </p:spTree>
    <p:extLst>
      <p:ext uri="{BB962C8B-B14F-4D97-AF65-F5344CB8AC3E}">
        <p14:creationId xmlns:p14="http://schemas.microsoft.com/office/powerpoint/2010/main" val="1472403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Easily embed any native control into a Xamarin.Forms layout.</a:t>
            </a:r>
          </a:p>
        </p:txBody>
      </p:sp>
    </p:spTree>
    <p:extLst>
      <p:ext uri="{BB962C8B-B14F-4D97-AF65-F5344CB8AC3E}">
        <p14:creationId xmlns:p14="http://schemas.microsoft.com/office/powerpoint/2010/main" val="3528391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add it as child</a:t>
            </a:r>
            <a:r>
              <a:rPr lang="en-US" baseline="0" dirty="0"/>
              <a:t> to a layout.</a:t>
            </a:r>
          </a:p>
          <a:p>
            <a:r>
              <a:rPr lang="en-US" baseline="0" dirty="0"/>
              <a:t>Exposed as an Extension Method.</a:t>
            </a:r>
            <a:endParaRPr lang="en-US" dirty="0"/>
          </a:p>
        </p:txBody>
      </p:sp>
    </p:spTree>
    <p:extLst>
      <p:ext uri="{BB962C8B-B14F-4D97-AF65-F5344CB8AC3E}">
        <p14:creationId xmlns:p14="http://schemas.microsoft.com/office/powerpoint/2010/main" val="2714364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8/24/2016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209251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6</a:t>
            </a:fld>
            <a:endParaRPr lang="en-US"/>
          </a:p>
        </p:txBody>
      </p:sp>
    </p:spTree>
    <p:extLst>
      <p:ext uri="{BB962C8B-B14F-4D97-AF65-F5344CB8AC3E}">
        <p14:creationId xmlns:p14="http://schemas.microsoft.com/office/powerpoint/2010/main" val="1872666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1186994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742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7426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3613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Apple has a developer preview where</a:t>
            </a:r>
            <a:r>
              <a:rPr lang="en-US" baseline="0" dirty="0"/>
              <a:t> Xamarin has alphas ready. Google does not offer this. </a:t>
            </a:r>
          </a:p>
          <a:p>
            <a:pPr marL="171450" indent="-171450">
              <a:buFont typeface="Arial" panose="020B0604020202020204" pitchFamily="34" charset="0"/>
              <a:buChar char="•"/>
            </a:pPr>
            <a:r>
              <a:rPr lang="en-US" baseline="0" dirty="0"/>
              <a:t>Android versions are usually 4 to 8 weeks out for a stable release, but alphas and betas are usually earlier. </a:t>
            </a:r>
          </a:p>
          <a:p>
            <a:pPr marL="171450" indent="-171450">
              <a:buFont typeface="Arial" panose="020B0604020202020204" pitchFamily="34" charset="0"/>
              <a:buChar char="•"/>
            </a:pPr>
            <a:r>
              <a:rPr lang="en-US" baseline="0" dirty="0"/>
              <a:t>Xamarin realizes how important having iOS ready because within 24 hours a large portion of iOS users upgrade</a:t>
            </a:r>
          </a:p>
          <a:p>
            <a:pPr marL="171450" indent="-171450">
              <a:buFont typeface="Arial" panose="020B0604020202020204" pitchFamily="34" charset="0"/>
              <a:buChar char="•"/>
            </a:pPr>
            <a:r>
              <a:rPr lang="en-US" baseline="0" dirty="0"/>
              <a:t>Android on the other hand is much different. After 4 months on the market Android 4.4 only had 1% adoption</a:t>
            </a: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677882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unique aspect of Xamarin.Forms is an abstraction over the user interface, but what about</a:t>
            </a:r>
            <a:r>
              <a:rPr lang="en-US" baseline="0" dirty="0"/>
              <a:t> the platform specific functionality that makes these devices so special?</a:t>
            </a:r>
          </a:p>
          <a:p>
            <a:endParaRPr lang="en-US" baseline="0" dirty="0"/>
          </a:p>
          <a:p>
            <a:r>
              <a:rPr lang="en-US" baseline="0" dirty="0"/>
              <a:t>That is where plugins for Xamarin come in.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5097B6B-FF96-F443-AED4-FFB28983C4F8}" type="slidenum">
              <a:rPr lang="en-US" smtClean="0"/>
              <a:t>23</a:t>
            </a:fld>
            <a:endParaRPr lang="en-US"/>
          </a:p>
        </p:txBody>
      </p:sp>
    </p:spTree>
    <p:extLst>
      <p:ext uri="{BB962C8B-B14F-4D97-AF65-F5344CB8AC3E}">
        <p14:creationId xmlns:p14="http://schemas.microsoft.com/office/powerpoint/2010/main" val="2268857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unique aspect of Xamarin.Forms is an abstraction over the user interface, but what about</a:t>
            </a:r>
            <a:r>
              <a:rPr lang="en-US" baseline="0" dirty="0"/>
              <a:t> the platform specific functionality that makes these devices so special?</a:t>
            </a:r>
          </a:p>
          <a:p>
            <a:endParaRPr lang="en-US" baseline="0" dirty="0"/>
          </a:p>
          <a:p>
            <a:r>
              <a:rPr lang="en-US" baseline="0" dirty="0"/>
              <a:t>That is where plugins for Xamarin come in.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5097B6B-FF96-F443-AED4-FFB28983C4F8}" type="slidenum">
              <a:rPr lang="en-US" smtClean="0"/>
              <a:t>24</a:t>
            </a:fld>
            <a:endParaRPr lang="en-US"/>
          </a:p>
        </p:txBody>
      </p:sp>
    </p:spTree>
    <p:extLst>
      <p:ext uri="{BB962C8B-B14F-4D97-AF65-F5344CB8AC3E}">
        <p14:creationId xmlns:p14="http://schemas.microsoft.com/office/powerpoint/2010/main" val="3910605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67346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6239573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7_Two Content">
    <p:spTree>
      <p:nvGrpSpPr>
        <p:cNvPr id="1" name=""/>
        <p:cNvGrpSpPr/>
        <p:nvPr/>
      </p:nvGrpSpPr>
      <p:grpSpPr>
        <a:xfrm>
          <a:off x="0" y="0"/>
          <a:ext cx="0" cy="0"/>
          <a:chOff x="0" y="0"/>
          <a:chExt cx="0" cy="0"/>
        </a:xfrm>
      </p:grpSpPr>
      <p:cxnSp>
        <p:nvCxnSpPr>
          <p:cNvPr id="8" name="Straight Connector 7"/>
          <p:cNvCxnSpPr/>
          <p:nvPr/>
        </p:nvCxnSpPr>
        <p:spPr>
          <a:xfrm>
            <a:off x="355600" y="990600"/>
            <a:ext cx="1143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355600" y="203200"/>
            <a:ext cx="9398000" cy="787400"/>
          </a:xfrm>
        </p:spPr>
        <p:txBody>
          <a:bodyPr anchor="b">
            <a:normAutofit/>
          </a:bodyPr>
          <a:lstStyle>
            <a:lvl1pPr algn="l">
              <a:defRPr sz="3200"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272312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7277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8ACDB3CC-F982-40F9-8DD6-BCC9AFBF44BD}" type="datetime1">
              <a:rPr lang="en-US" smtClean="0"/>
              <a:pPr/>
              <a:t>8/24/2016</a:t>
            </a:fld>
            <a:endParaRPr lang="en-US"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625843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33607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062793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371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012284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8" r:id="rId10"/>
    <p:sldLayoutId id="2147483679" r:id="rId11"/>
    <p:sldLayoutId id="2147483706" r:id="rId12"/>
    <p:sldLayoutId id="2147483707" r:id="rId13"/>
    <p:sldLayoutId id="2147483708" r:id="rId14"/>
    <p:sldLayoutId id="2147483709" r:id="rId15"/>
    <p:sldLayoutId id="2147483724" r:id="rId16"/>
    <p:sldLayoutId id="2147483725" r:id="rId17"/>
    <p:sldLayoutId id="214748372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2.xml"/><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8.emf"/><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9055100" y="6131080"/>
            <a:ext cx="3136900" cy="627864"/>
          </a:xfrm>
          <a:prstGeom prst="rect">
            <a:avLst/>
          </a:prstGeom>
          <a:noFill/>
        </p:spPr>
        <p:txBody>
          <a:bodyPr wrap="square" lIns="182880" tIns="146304" rIns="182880" bIns="146304" rtlCol="0" anchor="ctr">
            <a:spAutoFit/>
          </a:bodyPr>
          <a:lstStyle/>
          <a:p>
            <a:pPr algn="r">
              <a:lnSpc>
                <a:spcPct val="90000"/>
              </a:lnSpc>
              <a:spcAft>
                <a:spcPts val="600"/>
              </a:spcAft>
            </a:pPr>
            <a:r>
              <a:rPr lang="en-US" sz="2400" dirty="0">
                <a:solidFill>
                  <a:srgbClr val="2B84D2"/>
                </a:solidFill>
                <a:latin typeface="Segoe UI" charset="0"/>
                <a:ea typeface="Segoe UI" charset="0"/>
                <a:cs typeface="Segoe UI" charset="0"/>
              </a:rPr>
              <a:t>#</a:t>
            </a:r>
            <a:r>
              <a:rPr lang="en-US" sz="2400" dirty="0" err="1">
                <a:solidFill>
                  <a:srgbClr val="2B84D2"/>
                </a:solidFill>
                <a:latin typeface="Segoe UI" charset="0"/>
                <a:ea typeface="Segoe UI" charset="0"/>
                <a:cs typeface="Segoe UI" charset="0"/>
              </a:rPr>
              <a:t>XamarinDevDays</a:t>
            </a:r>
            <a:endParaRPr lang="en-US" sz="2400" dirty="0">
              <a:solidFill>
                <a:srgbClr val="2B84D2"/>
              </a:solidFill>
              <a:latin typeface="Segoe UI" charset="0"/>
              <a:ea typeface="Segoe UI" charset="0"/>
              <a:cs typeface="Segoe UI" charset="0"/>
            </a:endParaRPr>
          </a:p>
        </p:txBody>
      </p:sp>
      <p:pic>
        <p:nvPicPr>
          <p:cNvPr id="9" name="Picture 8" descr="DevDay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6800" y="2420683"/>
            <a:ext cx="10058400" cy="2016634"/>
          </a:xfrm>
          <a:prstGeom prst="rect">
            <a:avLst/>
          </a:prstGeom>
        </p:spPr>
      </p:pic>
    </p:spTree>
    <p:extLst>
      <p:ext uri="{BB962C8B-B14F-4D97-AF65-F5344CB8AC3E}">
        <p14:creationId xmlns:p14="http://schemas.microsoft.com/office/powerpoint/2010/main" val="63131827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6234711"/>
              </p:ext>
            </p:extLst>
          </p:nvPr>
        </p:nvGraphicFramePr>
        <p:xfrm>
          <a:off x="998663" y="934587"/>
          <a:ext cx="5745636" cy="3561816"/>
        </p:xfrm>
        <a:graphic>
          <a:graphicData uri="http://schemas.openxmlformats.org/drawingml/2006/table">
            <a:tbl>
              <a:tblPr firstRow="1" bandRow="1">
                <a:tableStyleId>{793D81CF-94F2-401A-BA57-92F5A7B2D0C5}</a:tableStyleId>
              </a:tblPr>
              <a:tblGrid>
                <a:gridCol w="2872818">
                  <a:extLst>
                    <a:ext uri="{9D8B030D-6E8A-4147-A177-3AD203B41FA5}">
                      <a16:colId xmlns:a16="http://schemas.microsoft.com/office/drawing/2014/main" val="20000"/>
                    </a:ext>
                  </a:extLst>
                </a:gridCol>
                <a:gridCol w="2872818">
                  <a:extLst>
                    <a:ext uri="{9D8B030D-6E8A-4147-A177-3AD203B41FA5}">
                      <a16:colId xmlns:a16="http://schemas.microsoft.com/office/drawing/2014/main" val="20001"/>
                    </a:ext>
                  </a:extLst>
                </a:gridCol>
              </a:tblGrid>
              <a:tr h="593636">
                <a:tc>
                  <a:txBody>
                    <a:bodyPr/>
                    <a:lstStyle/>
                    <a:p>
                      <a:r>
                        <a:rPr lang="en-US" sz="2400" dirty="0"/>
                        <a:t>Windows</a:t>
                      </a:r>
                    </a:p>
                  </a:txBody>
                  <a:tcPr marL="121920" marR="121920" marT="60960" marB="60960"/>
                </a:tc>
                <a:tc>
                  <a:txBody>
                    <a:bodyPr/>
                    <a:lstStyle/>
                    <a:p>
                      <a:r>
                        <a:rPr lang="en-US" sz="2400" dirty="0"/>
                        <a:t>Xamarin.Forms</a:t>
                      </a:r>
                    </a:p>
                  </a:txBody>
                  <a:tcPr marL="121920" marR="121920" marT="60960" marB="60960"/>
                </a:tc>
                <a:extLst>
                  <a:ext uri="{0D108BD9-81ED-4DB2-BD59-A6C34878D82A}">
                    <a16:rowId xmlns:a16="http://schemas.microsoft.com/office/drawing/2014/main" val="10000"/>
                  </a:ext>
                </a:extLst>
              </a:tr>
              <a:tr h="593636">
                <a:tc>
                  <a:txBody>
                    <a:bodyPr/>
                    <a:lstStyle/>
                    <a:p>
                      <a:r>
                        <a:rPr lang="en-US" sz="2400" dirty="0" err="1">
                          <a:solidFill>
                            <a:srgbClr val="FF0000"/>
                          </a:solidFill>
                        </a:rPr>
                        <a:t>DataContext</a:t>
                      </a:r>
                      <a:endParaRPr lang="en-US" sz="2400" dirty="0">
                        <a:solidFill>
                          <a:srgbClr val="FF0000"/>
                        </a:solidFill>
                      </a:endParaRPr>
                    </a:p>
                  </a:txBody>
                  <a:tcPr marL="121920" marR="121920" marT="60960" marB="60960"/>
                </a:tc>
                <a:tc>
                  <a:txBody>
                    <a:bodyPr/>
                    <a:lstStyle/>
                    <a:p>
                      <a:r>
                        <a:rPr lang="en-US" sz="2400" dirty="0" err="1">
                          <a:solidFill>
                            <a:srgbClr val="FF0000"/>
                          </a:solidFill>
                        </a:rPr>
                        <a:t>BindingContext</a:t>
                      </a:r>
                      <a:endParaRPr lang="en-US" sz="2400" dirty="0">
                        <a:solidFill>
                          <a:srgbClr val="FF0000"/>
                        </a:solidFill>
                      </a:endParaRPr>
                    </a:p>
                  </a:txBody>
                  <a:tcPr marL="121920" marR="121920" marT="60960" marB="60960"/>
                </a:tc>
                <a:extLst>
                  <a:ext uri="{0D108BD9-81ED-4DB2-BD59-A6C34878D82A}">
                    <a16:rowId xmlns:a16="http://schemas.microsoft.com/office/drawing/2014/main" val="10001"/>
                  </a:ext>
                </a:extLst>
              </a:tr>
              <a:tr h="593636">
                <a:tc>
                  <a:txBody>
                    <a:bodyPr/>
                    <a:lstStyle/>
                    <a:p>
                      <a:r>
                        <a:rPr lang="en-US" sz="2400" dirty="0"/>
                        <a:t>{Binding Property}</a:t>
                      </a:r>
                    </a:p>
                  </a:txBody>
                  <a:tcPr marL="121920" marR="121920" marT="60960" marB="60960"/>
                </a:tc>
                <a:tc>
                  <a:txBody>
                    <a:bodyPr/>
                    <a:lstStyle/>
                    <a:p>
                      <a:r>
                        <a:rPr lang="en-US" sz="2400" dirty="0"/>
                        <a:t>{Binding</a:t>
                      </a:r>
                      <a:r>
                        <a:rPr lang="en-US" sz="2400" baseline="0" dirty="0"/>
                        <a:t> Property}</a:t>
                      </a:r>
                      <a:endParaRPr lang="en-US" sz="2400" dirty="0"/>
                    </a:p>
                  </a:txBody>
                  <a:tcPr marL="121920" marR="121920" marT="60960" marB="60960"/>
                </a:tc>
                <a:extLst>
                  <a:ext uri="{0D108BD9-81ED-4DB2-BD59-A6C34878D82A}">
                    <a16:rowId xmlns:a16="http://schemas.microsoft.com/office/drawing/2014/main" val="10002"/>
                  </a:ext>
                </a:extLst>
              </a:tr>
              <a:tr h="593636">
                <a:tc>
                  <a:txBody>
                    <a:bodyPr/>
                    <a:lstStyle/>
                    <a:p>
                      <a:r>
                        <a:rPr lang="en-US" sz="2400" dirty="0" err="1"/>
                        <a:t>ItemsSource</a:t>
                      </a:r>
                      <a:endParaRPr lang="en-US" sz="2400" dirty="0"/>
                    </a:p>
                  </a:txBody>
                  <a:tcPr marL="121920" marR="121920" marT="60960" marB="60960"/>
                </a:tc>
                <a:tc>
                  <a:txBody>
                    <a:bodyPr/>
                    <a:lstStyle/>
                    <a:p>
                      <a:r>
                        <a:rPr lang="en-US" sz="2400" dirty="0" err="1"/>
                        <a:t>ItemsSource</a:t>
                      </a:r>
                      <a:endParaRPr lang="en-US" sz="2400" dirty="0"/>
                    </a:p>
                  </a:txBody>
                  <a:tcPr marL="121920" marR="121920" marT="60960" marB="60960"/>
                </a:tc>
                <a:extLst>
                  <a:ext uri="{0D108BD9-81ED-4DB2-BD59-A6C34878D82A}">
                    <a16:rowId xmlns:a16="http://schemas.microsoft.com/office/drawing/2014/main" val="10003"/>
                  </a:ext>
                </a:extLst>
              </a:tr>
              <a:tr h="593636">
                <a:tc>
                  <a:txBody>
                    <a:bodyPr/>
                    <a:lstStyle/>
                    <a:p>
                      <a:r>
                        <a:rPr lang="en-US" sz="2400" dirty="0" err="1"/>
                        <a:t>ItemTemplate</a:t>
                      </a:r>
                      <a:endParaRPr lang="en-US" sz="2400" dirty="0"/>
                    </a:p>
                  </a:txBody>
                  <a:tcPr marL="121920" marR="121920" marT="60960" marB="60960"/>
                </a:tc>
                <a:tc>
                  <a:txBody>
                    <a:bodyPr/>
                    <a:lstStyle/>
                    <a:p>
                      <a:r>
                        <a:rPr lang="en-US" sz="2400" dirty="0" err="1"/>
                        <a:t>ItemTemplate</a:t>
                      </a:r>
                      <a:endParaRPr lang="en-US" sz="2400" dirty="0"/>
                    </a:p>
                  </a:txBody>
                  <a:tcPr marL="121920" marR="121920" marT="60960" marB="60960"/>
                </a:tc>
                <a:extLst>
                  <a:ext uri="{0D108BD9-81ED-4DB2-BD59-A6C34878D82A}">
                    <a16:rowId xmlns:a16="http://schemas.microsoft.com/office/drawing/2014/main" val="10004"/>
                  </a:ext>
                </a:extLst>
              </a:tr>
              <a:tr h="593636">
                <a:tc>
                  <a:txBody>
                    <a:bodyPr/>
                    <a:lstStyle/>
                    <a:p>
                      <a:r>
                        <a:rPr lang="en-US" sz="2400" dirty="0" err="1"/>
                        <a:t>DataTemplate</a:t>
                      </a:r>
                      <a:endParaRPr lang="en-US" sz="2400" dirty="0"/>
                    </a:p>
                  </a:txBody>
                  <a:tcPr marL="121920" marR="121920" marT="60960" marB="60960"/>
                </a:tc>
                <a:tc>
                  <a:txBody>
                    <a:bodyPr/>
                    <a:lstStyle/>
                    <a:p>
                      <a:r>
                        <a:rPr lang="en-US" sz="2400" dirty="0" err="1"/>
                        <a:t>DataTemplate</a:t>
                      </a:r>
                      <a:endParaRPr lang="en-US" sz="2400" dirty="0"/>
                    </a:p>
                  </a:txBody>
                  <a:tcPr marL="121920" marR="121920" marT="60960" marB="60960"/>
                </a:tc>
                <a:extLst>
                  <a:ext uri="{0D108BD9-81ED-4DB2-BD59-A6C34878D82A}">
                    <a16:rowId xmlns:a16="http://schemas.microsoft.com/office/drawing/2014/main" val="10005"/>
                  </a:ext>
                </a:extLst>
              </a:tr>
            </a:tbl>
          </a:graphicData>
        </a:graphic>
      </p:graphicFrame>
      <p:sp>
        <p:nvSpPr>
          <p:cNvPr id="7"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Comparativa</a:t>
            </a:r>
            <a:r>
              <a:rPr lang="en-US" dirty="0"/>
              <a:t> de enlace a </a:t>
            </a:r>
            <a:r>
              <a:rPr lang="en-US" dirty="0" err="1"/>
              <a:t>datos</a:t>
            </a:r>
            <a:endParaRPr lang="en-US" dirty="0"/>
          </a:p>
        </p:txBody>
      </p:sp>
      <p:pic>
        <p:nvPicPr>
          <p:cNvPr id="8" name="Picture 7"/>
          <p:cNvPicPr>
            <a:picLocks noChangeAspect="1"/>
          </p:cNvPicPr>
          <p:nvPr/>
        </p:nvPicPr>
        <p:blipFill>
          <a:blip r:embed="rId3"/>
          <a:stretch>
            <a:fillRect/>
          </a:stretch>
        </p:blipFill>
        <p:spPr>
          <a:xfrm>
            <a:off x="870564" y="4850595"/>
            <a:ext cx="5992058" cy="1235205"/>
          </a:xfrm>
          <a:prstGeom prst="rect">
            <a:avLst/>
          </a:prstGeom>
        </p:spPr>
      </p:pic>
    </p:spTree>
    <p:extLst>
      <p:ext uri="{BB962C8B-B14F-4D97-AF65-F5344CB8AC3E}">
        <p14:creationId xmlns:p14="http://schemas.microsoft.com/office/powerpoint/2010/main" val="10238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Personalización</a:t>
            </a:r>
            <a:r>
              <a:rPr lang="en-US" dirty="0"/>
              <a:t> de la </a:t>
            </a:r>
            <a:r>
              <a:rPr lang="en-US" dirty="0" err="1"/>
              <a:t>plataforma</a:t>
            </a:r>
            <a:endParaRPr lang="en-US" dirty="0"/>
          </a:p>
        </p:txBody>
      </p:sp>
      <p:pic>
        <p:nvPicPr>
          <p:cNvPr id="9" name="Picture 8"/>
          <p:cNvPicPr>
            <a:picLocks noChangeAspect="1"/>
          </p:cNvPicPr>
          <p:nvPr/>
        </p:nvPicPr>
        <p:blipFill>
          <a:blip r:embed="rId3"/>
          <a:stretch>
            <a:fillRect/>
          </a:stretch>
        </p:blipFill>
        <p:spPr>
          <a:xfrm>
            <a:off x="789709" y="870613"/>
            <a:ext cx="6358584" cy="5069446"/>
          </a:xfrm>
          <a:prstGeom prst="rect">
            <a:avLst/>
          </a:prstGeom>
        </p:spPr>
      </p:pic>
    </p:spTree>
    <p:extLst>
      <p:ext uri="{BB962C8B-B14F-4D97-AF65-F5344CB8AC3E}">
        <p14:creationId xmlns:p14="http://schemas.microsoft.com/office/powerpoint/2010/main" val="196141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51" y="1673501"/>
            <a:ext cx="5403450" cy="4546245"/>
          </a:xfrm>
        </p:spPr>
        <p:txBody>
          <a:bodyPr/>
          <a:lstStyle/>
          <a:p>
            <a:pPr marL="0" indent="0">
              <a:buNone/>
            </a:pPr>
            <a:r>
              <a:rPr lang="en-US" sz="1078" dirty="0">
                <a:solidFill>
                  <a:schemeClr val="tx1"/>
                </a:solidFill>
              </a:rPr>
              <a:t>&lt;?</a:t>
            </a:r>
            <a:r>
              <a:rPr lang="en-US" sz="1078" dirty="0">
                <a:solidFill>
                  <a:srgbClr val="53954A"/>
                </a:solidFill>
              </a:rPr>
              <a:t>xml</a:t>
            </a:r>
            <a:r>
              <a:rPr lang="en-US" sz="1078" dirty="0">
                <a:solidFill>
                  <a:schemeClr val="tx1"/>
                </a:solidFill>
              </a:rPr>
              <a:t> </a:t>
            </a:r>
            <a:r>
              <a:rPr lang="en-US" sz="1078" dirty="0">
                <a:solidFill>
                  <a:srgbClr val="654792"/>
                </a:solidFill>
              </a:rPr>
              <a:t>version</a:t>
            </a:r>
            <a:r>
              <a:rPr lang="en-US" sz="1078" dirty="0">
                <a:solidFill>
                  <a:schemeClr val="tx1"/>
                </a:solidFill>
              </a:rPr>
              <a:t>=</a:t>
            </a:r>
            <a:r>
              <a:rPr lang="en-US" sz="1078" dirty="0">
                <a:solidFill>
                  <a:srgbClr val="D53A05"/>
                </a:solidFill>
              </a:rPr>
              <a:t>"1.0" </a:t>
            </a:r>
            <a:r>
              <a:rPr lang="en-US" sz="1078" dirty="0">
                <a:solidFill>
                  <a:srgbClr val="654792"/>
                </a:solidFill>
              </a:rPr>
              <a:t>encoding</a:t>
            </a:r>
            <a:r>
              <a:rPr lang="en-US" sz="1078" dirty="0">
                <a:solidFill>
                  <a:schemeClr val="tx1"/>
                </a:solidFill>
              </a:rPr>
              <a:t>=</a:t>
            </a:r>
            <a:r>
              <a:rPr lang="en-US" sz="1078" dirty="0">
                <a:solidFill>
                  <a:srgbClr val="D53A05"/>
                </a:solidFill>
              </a:rPr>
              <a:t>"UTF-8"</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a:solidFill>
                  <a:schemeClr val="tx1"/>
                </a:solidFill>
              </a:rPr>
              <a:t> </a:t>
            </a:r>
            <a:r>
              <a:rPr lang="en-US" sz="1078" dirty="0" err="1">
                <a:solidFill>
                  <a:srgbClr val="654792"/>
                </a:solidFill>
              </a:rPr>
              <a:t>xmlns</a:t>
            </a:r>
            <a:r>
              <a:rPr lang="en-US" sz="1078" dirty="0">
                <a:solidFill>
                  <a:schemeClr val="tx1"/>
                </a:solidFill>
              </a:rPr>
              <a:t>=</a:t>
            </a:r>
            <a:r>
              <a:rPr lang="en-US" sz="1078" dirty="0">
                <a:solidFill>
                  <a:srgbClr val="D53A05"/>
                </a:solidFill>
              </a:rPr>
              <a:t>"http://</a:t>
            </a:r>
            <a:r>
              <a:rPr lang="en-US" sz="1078" dirty="0" err="1">
                <a:solidFill>
                  <a:srgbClr val="D53A05"/>
                </a:solidFill>
              </a:rPr>
              <a:t>xamarin.com</a:t>
            </a:r>
            <a:r>
              <a:rPr lang="en-US" sz="1078" dirty="0">
                <a:solidFill>
                  <a:srgbClr val="D53A05"/>
                </a:solidFill>
              </a:rPr>
              <a:t>/schemas/2014/forms</a:t>
            </a:r>
            <a:r>
              <a:rPr lang="en-US" sz="1078" dirty="0">
                <a:solidFill>
                  <a:schemeClr val="tx1"/>
                </a:solidFill>
              </a:rPr>
              <a:t>"</a:t>
            </a:r>
          </a:p>
          <a:p>
            <a:pPr marL="0" indent="0">
              <a:buNone/>
            </a:pPr>
            <a:r>
              <a:rPr lang="en-US" sz="1078" dirty="0">
                <a:solidFill>
                  <a:schemeClr val="tx1"/>
                </a:solidFill>
              </a:rPr>
              <a:t>            </a:t>
            </a:r>
            <a:r>
              <a:rPr lang="en-US" sz="1078" dirty="0" err="1">
                <a:solidFill>
                  <a:srgbClr val="654792"/>
                </a:solidFill>
              </a:rPr>
              <a:t>xmlns:x</a:t>
            </a:r>
            <a:r>
              <a:rPr lang="en-US" sz="1078" dirty="0">
                <a:solidFill>
                  <a:schemeClr val="tx1"/>
                </a:solidFill>
              </a:rPr>
              <a:t>=</a:t>
            </a:r>
            <a:r>
              <a:rPr lang="en-US" sz="1078" dirty="0">
                <a:solidFill>
                  <a:srgbClr val="D53A05"/>
                </a:solidFill>
              </a:rPr>
              <a:t>"http://</a:t>
            </a:r>
            <a:r>
              <a:rPr lang="en-US" sz="1176" dirty="0" err="1">
                <a:solidFill>
                  <a:srgbClr val="D53A05"/>
                </a:solidFill>
              </a:rPr>
              <a:t>schemas.microsoft.com</a:t>
            </a:r>
            <a:r>
              <a:rPr lang="en-US" sz="1078" dirty="0">
                <a:solidFill>
                  <a:srgbClr val="D53A05"/>
                </a:solidFill>
              </a:rPr>
              <a:t>/</a:t>
            </a:r>
            <a:r>
              <a:rPr lang="en-US" sz="1078" dirty="0" err="1">
                <a:solidFill>
                  <a:srgbClr val="D53A05"/>
                </a:solidFill>
              </a:rPr>
              <a:t>winfx</a:t>
            </a:r>
            <a:r>
              <a:rPr lang="en-US" sz="1078" dirty="0">
                <a:solidFill>
                  <a:srgbClr val="D53A05"/>
                </a:solidFill>
              </a:rPr>
              <a:t>/2009/</a:t>
            </a:r>
            <a:r>
              <a:rPr lang="en-US" sz="1078" dirty="0" err="1">
                <a:solidFill>
                  <a:srgbClr val="D53A05"/>
                </a:solidFill>
              </a:rPr>
              <a:t>xaml</a:t>
            </a:r>
            <a:r>
              <a:rPr lang="en-US" sz="1078" dirty="0">
                <a:solidFill>
                  <a:srgbClr val="D53A05"/>
                </a:solidFill>
              </a:rPr>
              <a:t>"</a:t>
            </a:r>
          </a:p>
          <a:p>
            <a:pPr marL="0" indent="0">
              <a:buNone/>
            </a:pPr>
            <a:r>
              <a:rPr lang="en-US" sz="1078" dirty="0">
                <a:solidFill>
                  <a:schemeClr val="tx1"/>
                </a:solidFill>
              </a:rPr>
              <a:t>           </a:t>
            </a:r>
            <a:r>
              <a:rPr lang="en-US" sz="1078" dirty="0">
                <a:solidFill>
                  <a:srgbClr val="654792"/>
                </a:solidFill>
              </a:rPr>
              <a:t> </a:t>
            </a:r>
            <a:r>
              <a:rPr lang="en-US" sz="1078" dirty="0" err="1">
                <a:solidFill>
                  <a:srgbClr val="654792"/>
                </a:solidFill>
              </a:rPr>
              <a:t>x:Class</a:t>
            </a:r>
            <a:r>
              <a:rPr lang="en-US" sz="1078" dirty="0">
                <a:solidFill>
                  <a:schemeClr val="tx1"/>
                </a:solidFill>
              </a:rPr>
              <a:t>=</a:t>
            </a:r>
            <a:r>
              <a:rPr lang="en-US" sz="1078" dirty="0">
                <a:solidFill>
                  <a:srgbClr val="D53A05"/>
                </a:solidFill>
              </a:rPr>
              <a:t>"</a:t>
            </a:r>
            <a:r>
              <a:rPr lang="en-US" sz="1078" dirty="0" err="1">
                <a:solidFill>
                  <a:srgbClr val="D53A05"/>
                </a:solidFill>
              </a:rPr>
              <a:t>MyApp.MainPage</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err="1">
                <a:solidFill>
                  <a:schemeClr val="tx1"/>
                </a:solidFill>
              </a:rPr>
              <a:t>.Children</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 </a:t>
            </a:r>
            <a:r>
              <a:rPr lang="en-US" sz="1078" dirty="0">
                <a:solidFill>
                  <a:srgbClr val="654792"/>
                </a:solidFill>
              </a:rPr>
              <a:t>Title</a:t>
            </a:r>
            <a:r>
              <a:rPr lang="en-US" sz="1078" dirty="0">
                <a:solidFill>
                  <a:schemeClr val="tx1"/>
                </a:solidFill>
              </a:rPr>
              <a:t>=</a:t>
            </a:r>
            <a:r>
              <a:rPr lang="en-US" sz="1078" dirty="0">
                <a:solidFill>
                  <a:srgbClr val="D53A05"/>
                </a:solidFill>
              </a:rPr>
              <a:t>"Profile"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Profile.png</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 </a:t>
            </a:r>
            <a:r>
              <a:rPr lang="en-US" sz="1078" dirty="0">
                <a:solidFill>
                  <a:srgbClr val="654792"/>
                </a:solidFill>
              </a:rPr>
              <a:t>Spacing</a:t>
            </a:r>
            <a:r>
              <a:rPr lang="en-US" sz="1078" dirty="0">
                <a:solidFill>
                  <a:schemeClr val="tx1"/>
                </a:solidFill>
              </a:rPr>
              <a:t>=</a:t>
            </a:r>
            <a:r>
              <a:rPr lang="en-US" sz="1078" dirty="0">
                <a:solidFill>
                  <a:srgbClr val="D53A05"/>
                </a:solidFill>
              </a:rPr>
              <a:t>"20"</a:t>
            </a:r>
            <a:r>
              <a:rPr lang="en-US" sz="1078" dirty="0">
                <a:solidFill>
                  <a:schemeClr val="tx1"/>
                </a:solidFill>
              </a:rPr>
              <a:t> </a:t>
            </a:r>
            <a:r>
              <a:rPr lang="en-US" sz="1078" dirty="0">
                <a:solidFill>
                  <a:srgbClr val="654792"/>
                </a:solidFill>
              </a:rPr>
              <a:t>Padding</a:t>
            </a:r>
            <a:r>
              <a:rPr lang="en-US" sz="1078" dirty="0">
                <a:solidFill>
                  <a:schemeClr val="tx1"/>
                </a:solidFill>
              </a:rPr>
              <a:t>=</a:t>
            </a:r>
            <a:r>
              <a:rPr lang="en-US" sz="1078" dirty="0">
                <a:solidFill>
                  <a:srgbClr val="D53A05"/>
                </a:solidFill>
              </a:rPr>
              <a:t>"20"</a:t>
            </a:r>
          </a:p>
          <a:p>
            <a:pPr marL="0" indent="0">
              <a:buNone/>
            </a:pPr>
            <a:r>
              <a:rPr lang="de-DE" sz="1078" dirty="0">
                <a:solidFill>
                  <a:schemeClr val="tx1"/>
                </a:solidFill>
              </a:rPr>
              <a:t>                 </a:t>
            </a:r>
            <a:r>
              <a:rPr lang="de-DE" sz="1078" dirty="0" err="1">
                <a:solidFill>
                  <a:srgbClr val="654792"/>
                </a:solidFill>
              </a:rPr>
              <a:t>VerticalOptions</a:t>
            </a:r>
            <a:r>
              <a:rPr lang="de-DE" sz="1078" dirty="0">
                <a:solidFill>
                  <a:schemeClr val="tx1"/>
                </a:solidFill>
              </a:rPr>
              <a:t>=</a:t>
            </a:r>
            <a:r>
              <a:rPr lang="de-DE" sz="1078" dirty="0">
                <a:solidFill>
                  <a:srgbClr val="D53A05"/>
                </a:solidFill>
              </a:rPr>
              <a:t>"Center"</a:t>
            </a:r>
            <a:r>
              <a:rPr lang="de-DE" sz="1078" dirty="0">
                <a:solidFill>
                  <a:schemeClr val="tx1"/>
                </a:solidFill>
              </a:rPr>
              <a:t>&gt;</a:t>
            </a:r>
          </a:p>
          <a:p>
            <a:pPr marL="0" indent="0">
              <a:buNone/>
            </a:pPr>
            <a:r>
              <a:rPr lang="de-DE" sz="1078" dirty="0">
                <a:solidFill>
                  <a:schemeClr val="tx1"/>
                </a:solidFill>
              </a:rPr>
              <a:t>        &lt;</a:t>
            </a:r>
            <a:r>
              <a:rPr lang="de-DE" sz="1078" dirty="0">
                <a:solidFill>
                  <a:srgbClr val="53954A"/>
                </a:solidFill>
              </a:rPr>
              <a:t>Entry</a:t>
            </a:r>
            <a:r>
              <a:rPr lang="de-DE" sz="1078" dirty="0">
                <a:solidFill>
                  <a:schemeClr val="tx1"/>
                </a:solidFill>
              </a:rPr>
              <a:t> </a:t>
            </a:r>
            <a:r>
              <a:rPr lang="de-DE" sz="1078" dirty="0" err="1">
                <a:solidFill>
                  <a:srgbClr val="654792"/>
                </a:solidFill>
              </a:rPr>
              <a:t>Placeholder</a:t>
            </a:r>
            <a:r>
              <a:rPr lang="de-DE" sz="1078" dirty="0">
                <a:solidFill>
                  <a:schemeClr val="tx1"/>
                </a:solidFill>
              </a:rPr>
              <a:t>=</a:t>
            </a:r>
            <a:r>
              <a:rPr lang="de-DE" sz="1078" dirty="0">
                <a:solidFill>
                  <a:srgbClr val="D53A05"/>
                </a:solidFill>
              </a:rPr>
              <a:t>"Username"</a:t>
            </a:r>
          </a:p>
          <a:p>
            <a:pPr marL="0" indent="0">
              <a:buNone/>
            </a:pPr>
            <a:r>
              <a:rPr lang="da-DK" sz="1078" dirty="0">
                <a:solidFill>
                  <a:schemeClr val="tx1"/>
                </a:solidFill>
              </a:rPr>
              <a:t>               </a:t>
            </a:r>
            <a:r>
              <a:rPr lang="da-DK" sz="1078" dirty="0" err="1">
                <a:solidFill>
                  <a:srgbClr val="654792"/>
                </a:solidFill>
              </a:rPr>
              <a:t>Text</a:t>
            </a:r>
            <a:r>
              <a:rPr lang="da-DK" sz="1078" dirty="0">
                <a:solidFill>
                  <a:schemeClr val="tx1"/>
                </a:solidFill>
              </a:rPr>
              <a:t>=</a:t>
            </a:r>
            <a:r>
              <a:rPr lang="da-DK" sz="1078" dirty="0">
                <a:solidFill>
                  <a:srgbClr val="D53A05"/>
                </a:solidFill>
              </a:rPr>
              <a:t>"{Binding </a:t>
            </a:r>
            <a:r>
              <a:rPr lang="da-DK" sz="1078" dirty="0" err="1">
                <a:solidFill>
                  <a:srgbClr val="D53A05"/>
                </a:solidFill>
              </a:rPr>
              <a:t>Username</a:t>
            </a:r>
            <a:r>
              <a:rPr lang="da-DK" sz="1078" dirty="0">
                <a:solidFill>
                  <a:srgbClr val="D53A05"/>
                </a:solidFill>
              </a:rPr>
              <a:t>}"</a:t>
            </a:r>
            <a:r>
              <a:rPr lang="da-DK" sz="1078" dirty="0">
                <a:solidFill>
                  <a:schemeClr val="tx1"/>
                </a:solidFill>
              </a:rPr>
              <a:t>/&gt;</a:t>
            </a:r>
          </a:p>
          <a:p>
            <a:pPr marL="0" indent="0">
              <a:buNone/>
            </a:pPr>
            <a:r>
              <a:rPr lang="da-DK" sz="1078" dirty="0">
                <a:solidFill>
                  <a:schemeClr val="tx1"/>
                </a:solidFill>
              </a:rPr>
              <a:t>        &lt;</a:t>
            </a:r>
            <a:r>
              <a:rPr lang="da-DK" sz="1078" dirty="0" err="1">
                <a:solidFill>
                  <a:srgbClr val="53954A"/>
                </a:solidFill>
              </a:rPr>
              <a:t>Entry</a:t>
            </a:r>
            <a:r>
              <a:rPr lang="da-DK" sz="1078" dirty="0">
                <a:solidFill>
                  <a:srgbClr val="53954A"/>
                </a:solidFill>
              </a:rPr>
              <a:t> </a:t>
            </a:r>
            <a:r>
              <a:rPr lang="da-DK" sz="1078" dirty="0">
                <a:solidFill>
                  <a:srgbClr val="654792"/>
                </a:solidFill>
              </a:rPr>
              <a:t>Placeholder</a:t>
            </a:r>
            <a:r>
              <a:rPr lang="da-DK" sz="1078" dirty="0">
                <a:solidFill>
                  <a:schemeClr val="tx1"/>
                </a:solidFill>
              </a:rPr>
              <a:t>=</a:t>
            </a:r>
            <a:r>
              <a:rPr lang="da-DK" sz="1078" dirty="0">
                <a:solidFill>
                  <a:srgbClr val="D53A05"/>
                </a:solidFill>
              </a:rPr>
              <a:t>"Password"</a:t>
            </a:r>
          </a:p>
          <a:p>
            <a:pPr marL="0" indent="0">
              <a:buNone/>
            </a:pP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"{Binding Password}"</a:t>
            </a:r>
          </a:p>
          <a:p>
            <a:pPr marL="0" indent="0">
              <a:buNone/>
            </a:pPr>
            <a:r>
              <a:rPr lang="nl-NL" sz="1078" dirty="0">
                <a:solidFill>
                  <a:schemeClr val="tx1"/>
                </a:solidFill>
              </a:rPr>
              <a:t>               </a:t>
            </a:r>
            <a:r>
              <a:rPr lang="nl-NL" sz="1078" dirty="0" err="1">
                <a:solidFill>
                  <a:srgbClr val="654792"/>
                </a:solidFill>
              </a:rPr>
              <a:t>IsPassword</a:t>
            </a:r>
            <a:r>
              <a:rPr lang="nl-NL" sz="1078" dirty="0">
                <a:solidFill>
                  <a:schemeClr val="tx1"/>
                </a:solidFill>
              </a:rPr>
              <a:t>=</a:t>
            </a:r>
            <a:r>
              <a:rPr lang="nl-NL" sz="1078" dirty="0">
                <a:solidFill>
                  <a:srgbClr val="D53A05"/>
                </a:solidFill>
              </a:rPr>
              <a:t>"</a:t>
            </a:r>
            <a:r>
              <a:rPr lang="nl-NL" sz="1078" dirty="0" err="1">
                <a:solidFill>
                  <a:srgbClr val="D53A05"/>
                </a:solidFill>
              </a:rPr>
              <a:t>true</a:t>
            </a:r>
            <a:r>
              <a:rPr lang="nl-NL" sz="1078" dirty="0">
                <a:solidFill>
                  <a:srgbClr val="D53A05"/>
                </a:solidFill>
              </a:rPr>
              <a:t>"</a:t>
            </a:r>
            <a:r>
              <a:rPr lang="nl-NL" sz="1078" dirty="0">
                <a:solidFill>
                  <a:schemeClr val="tx1"/>
                </a:solidFill>
              </a:rPr>
              <a:t>/&gt;</a:t>
            </a:r>
          </a:p>
          <a:p>
            <a:pPr marL="0" indent="0">
              <a:buNone/>
            </a:pPr>
            <a:r>
              <a:rPr lang="nl-NL" sz="1078" dirty="0">
                <a:solidFill>
                  <a:schemeClr val="tx1"/>
                </a:solidFill>
              </a:rPr>
              <a:t>        &lt;</a:t>
            </a:r>
            <a:r>
              <a:rPr lang="nl-NL" sz="1078" dirty="0">
                <a:solidFill>
                  <a:srgbClr val="53954A"/>
                </a:solidFill>
              </a:rPr>
              <a:t>Button</a:t>
            </a: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"Login" </a:t>
            </a:r>
            <a:r>
              <a:rPr lang="nl-NL" sz="1078" dirty="0" err="1">
                <a:solidFill>
                  <a:srgbClr val="654792"/>
                </a:solidFill>
              </a:rPr>
              <a:t>TextColor</a:t>
            </a:r>
            <a:r>
              <a:rPr lang="nl-NL" sz="1078" dirty="0">
                <a:solidFill>
                  <a:schemeClr val="tx1"/>
                </a:solidFill>
              </a:rPr>
              <a:t>=</a:t>
            </a:r>
            <a:r>
              <a:rPr lang="nl-NL" sz="1078" dirty="0">
                <a:solidFill>
                  <a:srgbClr val="D53A05"/>
                </a:solidFill>
              </a:rPr>
              <a:t>"White"</a:t>
            </a:r>
          </a:p>
          <a:p>
            <a:pPr marL="0" indent="0">
              <a:buNone/>
            </a:pPr>
            <a:r>
              <a:rPr lang="en-US" sz="1078" dirty="0">
                <a:solidFill>
                  <a:schemeClr val="tx1"/>
                </a:solidFill>
              </a:rPr>
              <a:t>                </a:t>
            </a:r>
            <a:r>
              <a:rPr lang="en-US" sz="1078" dirty="0" err="1">
                <a:solidFill>
                  <a:srgbClr val="654792"/>
                </a:solidFill>
              </a:rPr>
              <a:t>BackgroundColor</a:t>
            </a:r>
            <a:r>
              <a:rPr lang="en-US" sz="1078" dirty="0">
                <a:solidFill>
                  <a:schemeClr val="tx1"/>
                </a:solidFill>
              </a:rPr>
              <a:t>=</a:t>
            </a:r>
            <a:r>
              <a:rPr lang="en-US" sz="1078" dirty="0">
                <a:solidFill>
                  <a:srgbClr val="D53A05"/>
                </a:solidFill>
              </a:rPr>
              <a:t>"#77D065"</a:t>
            </a:r>
          </a:p>
          <a:p>
            <a:pPr marL="0" indent="0">
              <a:buNone/>
            </a:pPr>
            <a:r>
              <a:rPr lang="en-US" sz="1078" dirty="0">
                <a:solidFill>
                  <a:schemeClr val="tx1"/>
                </a:solidFill>
              </a:rPr>
              <a:t>                </a:t>
            </a:r>
            <a:r>
              <a:rPr lang="en-US" sz="1078" dirty="0">
                <a:solidFill>
                  <a:srgbClr val="654792"/>
                </a:solidFill>
              </a:rPr>
              <a:t>Command</a:t>
            </a:r>
            <a:r>
              <a:rPr lang="en-US" sz="1078" dirty="0">
                <a:solidFill>
                  <a:schemeClr val="tx1"/>
                </a:solidFill>
              </a:rPr>
              <a:t>=</a:t>
            </a:r>
            <a:r>
              <a:rPr lang="en-US" sz="1078" dirty="0">
                <a:solidFill>
                  <a:srgbClr val="D53A05"/>
                </a:solidFill>
              </a:rPr>
              <a:t>"{Binding </a:t>
            </a:r>
            <a:r>
              <a:rPr lang="en-US" sz="1078" dirty="0" err="1">
                <a:solidFill>
                  <a:srgbClr val="D53A05"/>
                </a:solidFill>
              </a:rPr>
              <a:t>LoginCommand</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rgbClr val="53954A"/>
                </a:solidFill>
              </a:rPr>
              <a:t> </a:t>
            </a:r>
            <a:r>
              <a:rPr lang="en-US" sz="1078" dirty="0">
                <a:solidFill>
                  <a:srgbClr val="654792"/>
                </a:solidFill>
              </a:rPr>
              <a:t>Title</a:t>
            </a:r>
            <a:r>
              <a:rPr lang="en-US" sz="1078" dirty="0">
                <a:solidFill>
                  <a:schemeClr val="tx1"/>
                </a:solidFill>
              </a:rPr>
              <a:t>=</a:t>
            </a:r>
            <a:r>
              <a:rPr lang="en-US" sz="1078" dirty="0">
                <a:solidFill>
                  <a:srgbClr val="D53A05"/>
                </a:solidFill>
              </a:rPr>
              <a:t>"Settings"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Settings.png</a:t>
            </a:r>
            <a:r>
              <a:rPr lang="en-US" sz="1078" dirty="0">
                <a:solidFill>
                  <a:srgbClr val="D53A05"/>
                </a:solidFill>
              </a:rPr>
              <a:t>"</a:t>
            </a:r>
            <a:r>
              <a:rPr lang="en-US" sz="1078" dirty="0">
                <a:solidFill>
                  <a:schemeClr val="tx1"/>
                </a:solidFill>
              </a:rPr>
              <a:t>&gt;</a:t>
            </a:r>
          </a:p>
          <a:p>
            <a:pPr marL="0" indent="0">
              <a:buNone/>
            </a:pPr>
            <a:r>
              <a:rPr lang="fi-FI" sz="1078" dirty="0">
                <a:solidFill>
                  <a:srgbClr val="848684"/>
                </a:solidFill>
              </a:rPr>
              <a:t>    &lt;!-- </a:t>
            </a:r>
            <a:r>
              <a:rPr lang="fi-FI" sz="1078" dirty="0" err="1">
                <a:solidFill>
                  <a:srgbClr val="848684"/>
                </a:solidFill>
              </a:rPr>
              <a:t>Settings</a:t>
            </a:r>
            <a:r>
              <a:rPr lang="fi-FI" sz="1078" dirty="0">
                <a:solidFill>
                  <a:srgbClr val="848684"/>
                </a:solidFill>
              </a:rPr>
              <a:t> --&gt;</a:t>
            </a:r>
          </a:p>
          <a:p>
            <a:pPr marL="0" indent="0">
              <a:buNone/>
            </a:pPr>
            <a:r>
              <a:rPr lang="fi-FI" sz="1078" dirty="0">
                <a:solidFill>
                  <a:schemeClr val="tx1"/>
                </a:solidFill>
              </a:rPr>
              <a:t>&lt;/</a:t>
            </a:r>
            <a:r>
              <a:rPr lang="fi-FI" sz="1078" dirty="0" err="1">
                <a:solidFill>
                  <a:srgbClr val="53954A"/>
                </a:solidFill>
              </a:rPr>
              <a:t>ContentPage</a:t>
            </a:r>
            <a:r>
              <a:rPr lang="fi-FI" sz="1078" dirty="0">
                <a:solidFill>
                  <a:schemeClr val="tx1"/>
                </a:solidFill>
              </a:rPr>
              <a:t>&gt;</a:t>
            </a:r>
          </a:p>
          <a:p>
            <a:pPr marL="0" indent="0">
              <a:buNone/>
            </a:pPr>
            <a:r>
              <a:rPr lang="fi-FI" sz="1078" dirty="0">
                <a:solidFill>
                  <a:schemeClr val="tx1"/>
                </a:solidFill>
              </a:rPr>
              <a:t>&lt;/</a:t>
            </a:r>
            <a:r>
              <a:rPr lang="fi-FI" sz="1078" dirty="0">
                <a:solidFill>
                  <a:srgbClr val="53954A"/>
                </a:solidFill>
              </a:rPr>
              <a:t>TabbedPage</a:t>
            </a:r>
            <a:r>
              <a:rPr lang="fi-FI" sz="1078" dirty="0">
                <a:solidFill>
                  <a:schemeClr val="tx1"/>
                </a:solidFill>
              </a:rPr>
              <a:t>.Children&gt;</a:t>
            </a:r>
          </a:p>
          <a:p>
            <a:pPr marL="0" indent="0">
              <a:buNone/>
            </a:pPr>
            <a:r>
              <a:rPr lang="fi-FI" sz="1078">
                <a:solidFill>
                  <a:schemeClr val="tx1"/>
                </a:solidFill>
              </a:rPr>
              <a:t>&lt;/</a:t>
            </a:r>
            <a:r>
              <a:rPr lang="fi-FI" sz="1078">
                <a:solidFill>
                  <a:srgbClr val="53954A"/>
                </a:solidFill>
              </a:rPr>
              <a:t>TabbedPage</a:t>
            </a:r>
            <a:r>
              <a:rPr lang="fi-FI" sz="1078">
                <a:solidFill>
                  <a:schemeClr val="tx1"/>
                </a:solidFill>
              </a:rPr>
              <a:t>&gt;</a:t>
            </a:r>
            <a:endParaRPr lang="en-US" sz="1078" dirty="0">
              <a:solidFill>
                <a:schemeClr val="tx1"/>
              </a:solidFill>
            </a:endParaRPr>
          </a:p>
          <a:p>
            <a:pPr marL="0" indent="0">
              <a:buNone/>
            </a:pPr>
            <a:endParaRPr lang="en-US" sz="1078" dirty="0">
              <a:solidFill>
                <a:schemeClr val="tx1"/>
              </a:solidFill>
            </a:endParaRPr>
          </a:p>
        </p:txBody>
      </p:sp>
      <p:sp>
        <p:nvSpPr>
          <p:cNvPr id="3" name="Title 2"/>
          <p:cNvSpPr>
            <a:spLocks noGrp="1"/>
          </p:cNvSpPr>
          <p:nvPr>
            <p:ph type="title"/>
          </p:nvPr>
        </p:nvSpPr>
        <p:spPr/>
        <p:txBody>
          <a:bodyPr/>
          <a:lstStyle/>
          <a:p>
            <a:r>
              <a:rPr lang="en-US" dirty="0"/>
              <a:t>UI </a:t>
            </a:r>
            <a:r>
              <a:rPr lang="en-US" dirty="0" err="1"/>
              <a:t>Nativa</a:t>
            </a:r>
            <a:r>
              <a:rPr lang="en-US" dirty="0"/>
              <a:t> </a:t>
            </a:r>
            <a:r>
              <a:rPr lang="en-US" dirty="0" err="1"/>
              <a:t>desde</a:t>
            </a:r>
            <a:r>
              <a:rPr lang="en-US" dirty="0"/>
              <a:t> </a:t>
            </a:r>
            <a:r>
              <a:rPr lang="en-US" dirty="0" err="1"/>
              <a:t>código</a:t>
            </a:r>
            <a:r>
              <a:rPr lang="en-US" dirty="0"/>
              <a:t> </a:t>
            </a:r>
            <a:r>
              <a:rPr lang="en-US" dirty="0" err="1"/>
              <a:t>compartido</a:t>
            </a:r>
            <a:endParaRPr lang="en-US" dirty="0"/>
          </a:p>
        </p:txBody>
      </p:sp>
      <p:sp>
        <p:nvSpPr>
          <p:cNvPr id="15" name="Left Brace 14"/>
          <p:cNvSpPr/>
          <p:nvPr/>
        </p:nvSpPr>
        <p:spPr>
          <a:xfrm>
            <a:off x="5776960" y="1519429"/>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26" y="1884067"/>
            <a:ext cx="5447600" cy="348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7160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err="1"/>
              <a:t>Xamarin.Forms</a:t>
            </a:r>
            <a:br>
              <a:rPr lang="en-US"/>
            </a:br>
            <a:br>
              <a:rPr lang="en-US" dirty="0"/>
            </a:br>
            <a:r>
              <a:rPr lang="en-US" dirty="0"/>
              <a:t>Demo</a:t>
            </a:r>
          </a:p>
        </p:txBody>
      </p:sp>
    </p:spTree>
    <p:extLst>
      <p:ext uri="{BB962C8B-B14F-4D97-AF65-F5344CB8AC3E}">
        <p14:creationId xmlns:p14="http://schemas.microsoft.com/office/powerpoint/2010/main" val="20566651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9990015" cy="2799232"/>
          </a:xfrm>
        </p:spPr>
        <p:txBody>
          <a:bodyPr/>
          <a:lstStyle/>
          <a:p>
            <a:r>
              <a:rPr lang="en-US" dirty="0"/>
              <a:t>¿</a:t>
            </a:r>
            <a:r>
              <a:rPr lang="en-US" dirty="0" err="1"/>
              <a:t>Qué</a:t>
            </a:r>
            <a:r>
              <a:rPr lang="en-US" dirty="0"/>
              <a:t> hay </a:t>
            </a:r>
            <a:r>
              <a:rPr lang="en-US" dirty="0" err="1"/>
              <a:t>nuevo</a:t>
            </a:r>
            <a:r>
              <a:rPr lang="en-US" dirty="0"/>
              <a:t>?</a:t>
            </a:r>
            <a:br>
              <a:rPr lang="en-US" dirty="0"/>
            </a:br>
            <a:br>
              <a:rPr lang="en-US" dirty="0"/>
            </a:br>
            <a:r>
              <a:rPr lang="en-US" dirty="0" err="1"/>
              <a:t>Xamarin.Forms</a:t>
            </a:r>
            <a:r>
              <a:rPr lang="en-US" dirty="0"/>
              <a:t> 2.0!</a:t>
            </a:r>
          </a:p>
        </p:txBody>
      </p:sp>
    </p:spTree>
    <p:extLst>
      <p:ext uri="{BB962C8B-B14F-4D97-AF65-F5344CB8AC3E}">
        <p14:creationId xmlns:p14="http://schemas.microsoft.com/office/powerpoint/2010/main" val="37379923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181225"/>
            <a:ext cx="12192000" cy="1824038"/>
          </a:xfrm>
        </p:spPr>
        <p:txBody>
          <a:bodyPr/>
          <a:lstStyle/>
          <a:p>
            <a:pPr algn="ctr"/>
            <a:r>
              <a:rPr lang="en-US" sz="5883" dirty="0" err="1">
                <a:solidFill>
                  <a:srgbClr val="2DB1DD"/>
                </a:solidFill>
              </a:rPr>
              <a:t>Xamarin.Forms</a:t>
            </a:r>
            <a:br>
              <a:rPr lang="en-US" sz="5883" dirty="0">
                <a:solidFill>
                  <a:srgbClr val="2DB1DD"/>
                </a:solidFill>
              </a:rPr>
            </a:br>
            <a:r>
              <a:rPr lang="en-US" sz="5883" dirty="0" err="1">
                <a:solidFill>
                  <a:srgbClr val="2DB1DD"/>
                </a:solidFill>
              </a:rPr>
              <a:t>es</a:t>
            </a:r>
            <a:r>
              <a:rPr lang="en-US" sz="5883" dirty="0">
                <a:solidFill>
                  <a:srgbClr val="2DB1DD"/>
                </a:solidFill>
              </a:rPr>
              <a:t> Open Source!</a:t>
            </a:r>
            <a:endParaRPr lang="en-US" sz="5883" dirty="0"/>
          </a:p>
        </p:txBody>
      </p:sp>
      <p:sp>
        <p:nvSpPr>
          <p:cNvPr id="3" name="Text Placeholder 2"/>
          <p:cNvSpPr txBox="1">
            <a:spLocks/>
          </p:cNvSpPr>
          <p:nvPr/>
        </p:nvSpPr>
        <p:spPr>
          <a:xfrm>
            <a:off x="3844433" y="5833125"/>
            <a:ext cx="4503134" cy="438150"/>
          </a:xfrm>
          <a:prstGeom prst="rect">
            <a:avLst/>
          </a:prstGeom>
        </p:spPr>
        <p:txBody>
          <a:bodyPr vert="horz" lIns="45720" tIns="22860" rIns="45720" bIns="22860" rtlCol="0">
            <a:noAutofit/>
          </a:bodyPr>
          <a:lstStyle>
            <a:lvl1pPr marL="0" indent="0" algn="l" defTabSz="914400" rtl="0" eaLnBrk="1" latinLnBrk="0" hangingPunct="1">
              <a:lnSpc>
                <a:spcPct val="100000"/>
              </a:lnSpc>
              <a:spcBef>
                <a:spcPts val="1000"/>
              </a:spcBef>
              <a:buFont typeface="Arial"/>
              <a:buNone/>
              <a:defRPr sz="5000" b="0" i="0" kern="1200">
                <a:solidFill>
                  <a:srgbClr val="32414E"/>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32414E"/>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3600" dirty="0" err="1">
                <a:solidFill>
                  <a:schemeClr val="tx1"/>
                </a:solidFill>
                <a:latin typeface="+mn-lt"/>
              </a:rPr>
              <a:t>open.xamarin.com</a:t>
            </a:r>
            <a:endParaRPr lang="en-US" sz="3600" dirty="0">
              <a:solidFill>
                <a:schemeClr val="tx1"/>
              </a:solidFill>
              <a:latin typeface="+mn-lt"/>
            </a:endParaRPr>
          </a:p>
        </p:txBody>
      </p:sp>
    </p:spTree>
    <p:extLst>
      <p:ext uri="{BB962C8B-B14F-4D97-AF65-F5344CB8AC3E}">
        <p14:creationId xmlns:p14="http://schemas.microsoft.com/office/powerpoint/2010/main" val="149390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7185855" cy="2799232"/>
          </a:xfrm>
        </p:spPr>
        <p:txBody>
          <a:bodyPr/>
          <a:lstStyle/>
          <a:p>
            <a:r>
              <a:rPr lang="en-US" dirty="0" err="1"/>
              <a:t>Rendimiento</a:t>
            </a:r>
            <a:br>
              <a:rPr lang="en-US" dirty="0"/>
            </a:br>
            <a:r>
              <a:rPr lang="en-US" dirty="0" err="1"/>
              <a:t>Rendimiento</a:t>
            </a:r>
            <a:br>
              <a:rPr lang="en-US" dirty="0"/>
            </a:br>
            <a:r>
              <a:rPr lang="en-US" dirty="0" err="1"/>
              <a:t>Rendimiento</a:t>
            </a:r>
            <a:endParaRPr lang="en-US" dirty="0"/>
          </a:p>
        </p:txBody>
      </p:sp>
    </p:spTree>
    <p:extLst>
      <p:ext uri="{BB962C8B-B14F-4D97-AF65-F5344CB8AC3E}">
        <p14:creationId xmlns:p14="http://schemas.microsoft.com/office/powerpoint/2010/main" val="14391302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ListView</a:t>
            </a:r>
            <a:r>
              <a:rPr lang="en-US" dirty="0"/>
              <a:t> </a:t>
            </a:r>
            <a:r>
              <a:rPr lang="en-US" dirty="0" err="1"/>
              <a:t>CachingStrategy</a:t>
            </a:r>
            <a:endParaRPr lang="en-US" dirty="0"/>
          </a:p>
        </p:txBody>
      </p:sp>
      <p:pic>
        <p:nvPicPr>
          <p:cNvPr id="8" name="Picture 7" descr="Screen Shot 2016-03-07 at 5.13.31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25148" y="1447187"/>
            <a:ext cx="8557180" cy="3234673"/>
          </a:xfrm>
          <a:prstGeom prst="rect">
            <a:avLst/>
          </a:prstGeom>
        </p:spPr>
      </p:pic>
      <p:sp>
        <p:nvSpPr>
          <p:cNvPr id="9" name="Text Placeholder 18"/>
          <p:cNvSpPr txBox="1">
            <a:spLocks/>
          </p:cNvSpPr>
          <p:nvPr/>
        </p:nvSpPr>
        <p:spPr>
          <a:xfrm>
            <a:off x="631642" y="4939872"/>
            <a:ext cx="11467594" cy="1917142"/>
          </a:xfrm>
          <a:prstGeom prst="rect">
            <a:avLst/>
          </a:prstGeom>
        </p:spPr>
        <p:txBody>
          <a:bodyPr vert="horz" wrap="square" lIns="286856" tIns="179284" rIns="286856" bIns="179284"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3200" dirty="0">
                <a:solidFill>
                  <a:schemeClr val="tx1"/>
                </a:solidFill>
                <a:latin typeface="Segoe UI" charset="0"/>
                <a:ea typeface="Segoe UI" charset="0"/>
                <a:cs typeface="Segoe UI" charset="0"/>
              </a:rPr>
              <a:t>✓ </a:t>
            </a:r>
            <a:r>
              <a:rPr lang="en-US" sz="3200" dirty="0" err="1">
                <a:solidFill>
                  <a:schemeClr val="tx1"/>
                </a:solidFill>
                <a:latin typeface="Segoe UI" charset="0"/>
                <a:ea typeface="Segoe UI" charset="0"/>
                <a:cs typeface="Segoe UI" charset="0"/>
              </a:rPr>
              <a:t>Mejora</a:t>
            </a:r>
            <a:r>
              <a:rPr lang="en-US" sz="3200" dirty="0">
                <a:solidFill>
                  <a:schemeClr val="tx1"/>
                </a:solidFill>
                <a:latin typeface="Segoe UI" charset="0"/>
                <a:ea typeface="Segoe UI" charset="0"/>
                <a:cs typeface="Segoe UI" charset="0"/>
              </a:rPr>
              <a:t> el </a:t>
            </a:r>
            <a:r>
              <a:rPr lang="en-US" sz="3200" dirty="0" err="1">
                <a:solidFill>
                  <a:schemeClr val="tx1"/>
                </a:solidFill>
                <a:latin typeface="Segoe UI" charset="0"/>
                <a:ea typeface="Segoe UI" charset="0"/>
                <a:cs typeface="Segoe UI" charset="0"/>
              </a:rPr>
              <a:t>rendimiendo</a:t>
            </a:r>
            <a:r>
              <a:rPr lang="en-US" sz="3200" dirty="0">
                <a:solidFill>
                  <a:schemeClr val="tx1"/>
                </a:solidFill>
                <a:latin typeface="Segoe UI" charset="0"/>
                <a:ea typeface="Segoe UI" charset="0"/>
                <a:cs typeface="Segoe UI" charset="0"/>
              </a:rPr>
              <a:t> </a:t>
            </a:r>
            <a:r>
              <a:rPr lang="en-US" sz="3200" dirty="0" err="1">
                <a:solidFill>
                  <a:schemeClr val="tx1"/>
                </a:solidFill>
                <a:latin typeface="Segoe UI" charset="0"/>
                <a:ea typeface="Segoe UI" charset="0"/>
                <a:cs typeface="Segoe UI" charset="0"/>
              </a:rPr>
              <a:t>haciendo</a:t>
            </a:r>
            <a:r>
              <a:rPr lang="en-US" sz="3200" dirty="0">
                <a:solidFill>
                  <a:schemeClr val="tx1"/>
                </a:solidFill>
                <a:latin typeface="Segoe UI" charset="0"/>
                <a:ea typeface="Segoe UI" charset="0"/>
                <a:cs typeface="Segoe UI" charset="0"/>
              </a:rPr>
              <a:t> scroll</a:t>
            </a:r>
          </a:p>
          <a:p>
            <a:pPr marL="0" indent="0"/>
            <a:r>
              <a:rPr lang="en-US" sz="3200" dirty="0">
                <a:solidFill>
                  <a:schemeClr val="tx1"/>
                </a:solidFill>
                <a:latin typeface="Segoe UI" charset="0"/>
                <a:ea typeface="Segoe UI" charset="0"/>
                <a:cs typeface="Segoe UI" charset="0"/>
              </a:rPr>
              <a:t>✓ El </a:t>
            </a:r>
            <a:r>
              <a:rPr lang="en-US" sz="3200" dirty="0" err="1">
                <a:solidFill>
                  <a:schemeClr val="tx1"/>
                </a:solidFill>
                <a:latin typeface="Segoe UI" charset="0"/>
                <a:ea typeface="Segoe UI" charset="0"/>
                <a:cs typeface="Segoe UI" charset="0"/>
              </a:rPr>
              <a:t>comportamiento</a:t>
            </a:r>
            <a:r>
              <a:rPr lang="en-US" sz="3200" dirty="0">
                <a:solidFill>
                  <a:schemeClr val="tx1"/>
                </a:solidFill>
                <a:latin typeface="Segoe UI" charset="0"/>
                <a:ea typeface="Segoe UI" charset="0"/>
                <a:cs typeface="Segoe UI" charset="0"/>
              </a:rPr>
              <a:t> </a:t>
            </a:r>
            <a:r>
              <a:rPr lang="en-US" sz="3200" dirty="0" err="1">
                <a:solidFill>
                  <a:schemeClr val="tx1"/>
                </a:solidFill>
                <a:latin typeface="Segoe UI" charset="0"/>
                <a:ea typeface="Segoe UI" charset="0"/>
                <a:cs typeface="Segoe UI" charset="0"/>
              </a:rPr>
              <a:t>antiguo</a:t>
            </a:r>
            <a:r>
              <a:rPr lang="en-US" sz="3200" dirty="0">
                <a:solidFill>
                  <a:schemeClr val="tx1"/>
                </a:solidFill>
                <a:latin typeface="Segoe UI" charset="0"/>
                <a:ea typeface="Segoe UI" charset="0"/>
                <a:cs typeface="Segoe UI" charset="0"/>
              </a:rPr>
              <a:t> </a:t>
            </a:r>
            <a:r>
              <a:rPr lang="en-US" sz="3200" dirty="0" err="1">
                <a:solidFill>
                  <a:schemeClr val="tx1"/>
                </a:solidFill>
                <a:latin typeface="Segoe UI" charset="0"/>
                <a:ea typeface="Segoe UI" charset="0"/>
                <a:cs typeface="Segoe UI" charset="0"/>
              </a:rPr>
              <a:t>es</a:t>
            </a:r>
            <a:r>
              <a:rPr lang="en-US" sz="3200" dirty="0">
                <a:solidFill>
                  <a:schemeClr val="tx1"/>
                </a:solidFill>
                <a:latin typeface="Segoe UI" charset="0"/>
                <a:ea typeface="Segoe UI" charset="0"/>
                <a:cs typeface="Segoe UI" charset="0"/>
              </a:rPr>
              <a:t> el </a:t>
            </a:r>
            <a:r>
              <a:rPr lang="en-US" sz="3200" dirty="0" err="1">
                <a:solidFill>
                  <a:schemeClr val="tx1"/>
                </a:solidFill>
                <a:latin typeface="Segoe UI" charset="0"/>
                <a:ea typeface="Segoe UI" charset="0"/>
                <a:cs typeface="Segoe UI" charset="0"/>
              </a:rPr>
              <a:t>usado</a:t>
            </a:r>
            <a:r>
              <a:rPr lang="en-US" sz="3200" dirty="0">
                <a:solidFill>
                  <a:schemeClr val="tx1"/>
                </a:solidFill>
                <a:latin typeface="Segoe UI" charset="0"/>
                <a:ea typeface="Segoe UI" charset="0"/>
                <a:cs typeface="Segoe UI" charset="0"/>
              </a:rPr>
              <a:t> </a:t>
            </a:r>
            <a:r>
              <a:rPr lang="en-US" sz="3200" dirty="0" err="1">
                <a:solidFill>
                  <a:schemeClr val="tx1"/>
                </a:solidFill>
                <a:latin typeface="Segoe UI" charset="0"/>
                <a:ea typeface="Segoe UI" charset="0"/>
                <a:cs typeface="Segoe UI" charset="0"/>
              </a:rPr>
              <a:t>por</a:t>
            </a:r>
            <a:r>
              <a:rPr lang="en-US" sz="3200" dirty="0">
                <a:solidFill>
                  <a:schemeClr val="tx1"/>
                </a:solidFill>
                <a:latin typeface="Segoe UI" charset="0"/>
                <a:ea typeface="Segoe UI" charset="0"/>
                <a:cs typeface="Segoe UI" charset="0"/>
              </a:rPr>
              <a:t> </a:t>
            </a:r>
            <a:r>
              <a:rPr lang="en-US" sz="3200" dirty="0" err="1">
                <a:solidFill>
                  <a:schemeClr val="tx1"/>
                </a:solidFill>
                <a:latin typeface="Segoe UI" charset="0"/>
                <a:ea typeface="Segoe UI" charset="0"/>
                <a:cs typeface="Segoe UI" charset="0"/>
              </a:rPr>
              <a:t>defecto</a:t>
            </a:r>
            <a:endParaRPr lang="en-US" sz="3200" dirty="0">
              <a:solidFill>
                <a:schemeClr val="tx1"/>
              </a:solidFill>
              <a:latin typeface="Segoe UI" charset="0"/>
              <a:ea typeface="Segoe UI" charset="0"/>
              <a:cs typeface="Segoe UI" charset="0"/>
            </a:endParaRPr>
          </a:p>
          <a:p>
            <a:pPr marL="0" indent="0"/>
            <a:endParaRPr lang="en-US" sz="3200" dirty="0">
              <a:solidFill>
                <a:schemeClr val="tx1"/>
              </a:solidFill>
              <a:latin typeface="Segoe UI" charset="0"/>
              <a:ea typeface="Segoe UI" charset="0"/>
              <a:cs typeface="Segoe UI" charset="0"/>
            </a:endParaRPr>
          </a:p>
        </p:txBody>
      </p:sp>
    </p:spTree>
    <p:extLst>
      <p:ext uri="{BB962C8B-B14F-4D97-AF65-F5344CB8AC3E}">
        <p14:creationId xmlns:p14="http://schemas.microsoft.com/office/powerpoint/2010/main" val="22702159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Compilación</a:t>
            </a:r>
            <a:r>
              <a:rPr lang="en-US" dirty="0"/>
              <a:t> XAML</a:t>
            </a:r>
          </a:p>
        </p:txBody>
      </p:sp>
      <p:grpSp>
        <p:nvGrpSpPr>
          <p:cNvPr id="11" name="Group 10"/>
          <p:cNvGrpSpPr/>
          <p:nvPr/>
        </p:nvGrpSpPr>
        <p:grpSpPr>
          <a:xfrm>
            <a:off x="914399" y="1353420"/>
            <a:ext cx="10749309" cy="4780195"/>
            <a:chOff x="837288" y="2849977"/>
            <a:chExt cx="21885384" cy="9230259"/>
          </a:xfrm>
        </p:grpSpPr>
        <p:sp>
          <p:nvSpPr>
            <p:cNvPr id="4" name="Text Placeholder 2"/>
            <p:cNvSpPr txBox="1">
              <a:spLocks/>
            </p:cNvSpPr>
            <p:nvPr/>
          </p:nvSpPr>
          <p:spPr>
            <a:xfrm>
              <a:off x="2642175" y="2849977"/>
              <a:ext cx="4918300" cy="3551765"/>
            </a:xfrm>
            <a:prstGeom prst="rect">
              <a:avLst/>
            </a:prstGeom>
          </p:spPr>
          <p:txBody>
            <a:bodyPr vert="horz" wrap="square" lIns="286856" tIns="179285" rIns="286856" bIns="179285"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800" dirty="0">
                  <a:solidFill>
                    <a:schemeClr val="tx1"/>
                  </a:solidFill>
                </a:rPr>
                <a:t>XAML</a:t>
              </a:r>
            </a:p>
            <a:p>
              <a:pPr algn="ctr"/>
              <a:endParaRPr lang="en-US" sz="4800" dirty="0">
                <a:solidFill>
                  <a:schemeClr val="tx1"/>
                </a:solidFill>
              </a:endParaRPr>
            </a:p>
          </p:txBody>
        </p:sp>
        <p:sp>
          <p:nvSpPr>
            <p:cNvPr id="5" name="Rectangle 4"/>
            <p:cNvSpPr/>
            <p:nvPr/>
          </p:nvSpPr>
          <p:spPr bwMode="auto">
            <a:xfrm>
              <a:off x="837288" y="8650852"/>
              <a:ext cx="21885384" cy="3429384"/>
            </a:xfrm>
            <a:prstGeom prst="rect">
              <a:avLst/>
            </a:prstGeom>
            <a:solidFill>
              <a:schemeClr val="tx1">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3200" dirty="0">
                  <a:gradFill>
                    <a:gsLst>
                      <a:gs pos="5439">
                        <a:srgbClr val="F8F8F8"/>
                      </a:gs>
                      <a:gs pos="10000">
                        <a:srgbClr val="F8F8F8"/>
                      </a:gs>
                    </a:gsLst>
                    <a:lin ang="5400000" scaled="0"/>
                  </a:gradFill>
                </a:rPr>
                <a:t>Runtime</a:t>
              </a:r>
            </a:p>
          </p:txBody>
        </p:sp>
        <p:sp>
          <p:nvSpPr>
            <p:cNvPr id="6" name="Rectangle 5"/>
            <p:cNvSpPr/>
            <p:nvPr/>
          </p:nvSpPr>
          <p:spPr bwMode="auto">
            <a:xfrm>
              <a:off x="837288" y="4915744"/>
              <a:ext cx="21885382" cy="3436295"/>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3200" dirty="0">
                  <a:gradFill>
                    <a:gsLst>
                      <a:gs pos="5439">
                        <a:srgbClr val="F8F8F8"/>
                      </a:gs>
                      <a:gs pos="10000">
                        <a:srgbClr val="F8F8F8"/>
                      </a:gs>
                    </a:gsLst>
                    <a:lin ang="5400000" scaled="0"/>
                  </a:gradFill>
                </a:rPr>
                <a:t>Compile-time</a:t>
              </a:r>
            </a:p>
          </p:txBody>
        </p:sp>
        <p:sp>
          <p:nvSpPr>
            <p:cNvPr id="7" name="Rounded Rectangle 6"/>
            <p:cNvSpPr/>
            <p:nvPr/>
          </p:nvSpPr>
          <p:spPr bwMode="auto">
            <a:xfrm>
              <a:off x="1136095" y="9019227"/>
              <a:ext cx="6797241" cy="2167006"/>
            </a:xfrm>
            <a:prstGeom prst="roundRect">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2800" dirty="0">
                  <a:solidFill>
                    <a:schemeClr val="tx1"/>
                  </a:solidFill>
                </a:rPr>
                <a:t>Parsed and inflated</a:t>
              </a:r>
            </a:p>
          </p:txBody>
        </p:sp>
        <p:sp>
          <p:nvSpPr>
            <p:cNvPr id="8" name="Rounded Rectangle 7"/>
            <p:cNvSpPr/>
            <p:nvPr/>
          </p:nvSpPr>
          <p:spPr bwMode="auto">
            <a:xfrm>
              <a:off x="15757874" y="5802730"/>
              <a:ext cx="6593609" cy="2141014"/>
            </a:xfrm>
            <a:prstGeom prst="roundRect">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2800" dirty="0">
                  <a:solidFill>
                    <a:schemeClr val="tx1"/>
                  </a:solidFill>
                </a:rPr>
                <a:t>Parsed &amp; turned into IL</a:t>
              </a:r>
            </a:p>
          </p:txBody>
        </p:sp>
        <p:sp>
          <p:nvSpPr>
            <p:cNvPr id="9" name="Down Arrow 8"/>
            <p:cNvSpPr/>
            <p:nvPr/>
          </p:nvSpPr>
          <p:spPr bwMode="auto">
            <a:xfrm>
              <a:off x="17084986" y="8650851"/>
              <a:ext cx="2465168" cy="2646239"/>
            </a:xfrm>
            <a:prstGeom prst="downArrow">
              <a:avLst/>
            </a:prstGeom>
            <a:solidFill>
              <a:schemeClr val="accent5">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endParaRPr lang="en-US" sz="3921" dirty="0">
                <a:gradFill>
                  <a:gsLst>
                    <a:gs pos="5439">
                      <a:srgbClr val="F8F8F8"/>
                    </a:gs>
                    <a:gs pos="10000">
                      <a:srgbClr val="F8F8F8"/>
                    </a:gs>
                  </a:gsLst>
                  <a:lin ang="5400000" scaled="0"/>
                </a:gradFill>
              </a:endParaRPr>
            </a:p>
          </p:txBody>
        </p:sp>
        <p:sp>
          <p:nvSpPr>
            <p:cNvPr id="10" name="Down Arrow 9"/>
            <p:cNvSpPr/>
            <p:nvPr/>
          </p:nvSpPr>
          <p:spPr bwMode="auto">
            <a:xfrm>
              <a:off x="3694642" y="5612227"/>
              <a:ext cx="2465168" cy="2739815"/>
            </a:xfrm>
            <a:prstGeom prst="downArrow">
              <a:avLst/>
            </a:prstGeom>
            <a:solidFill>
              <a:schemeClr val="accent5">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endParaRPr lang="en-US" sz="3921" dirty="0">
                <a:gradFill>
                  <a:gsLst>
                    <a:gs pos="5439">
                      <a:srgbClr val="F8F8F8"/>
                    </a:gs>
                    <a:gs pos="10000">
                      <a:srgbClr val="F8F8F8"/>
                    </a:gs>
                  </a:gsLst>
                  <a:lin ang="5400000" scaled="0"/>
                </a:gradFill>
              </a:endParaRPr>
            </a:p>
          </p:txBody>
        </p:sp>
      </p:grpSp>
      <p:sp>
        <p:nvSpPr>
          <p:cNvPr id="12" name="Text Placeholder 2"/>
          <p:cNvSpPr txBox="1">
            <a:spLocks/>
          </p:cNvSpPr>
          <p:nvPr/>
        </p:nvSpPr>
        <p:spPr>
          <a:xfrm>
            <a:off x="8384148" y="1353420"/>
            <a:ext cx="2893452" cy="1839399"/>
          </a:xfrm>
          <a:prstGeom prst="rect">
            <a:avLst/>
          </a:prstGeom>
        </p:spPr>
        <p:txBody>
          <a:bodyPr vert="horz" wrap="square" lIns="286856" tIns="179285" rIns="286856" bIns="179285"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800" dirty="0">
                <a:solidFill>
                  <a:schemeClr val="tx1"/>
                </a:solidFill>
              </a:rPr>
              <a:t>XAMLC</a:t>
            </a:r>
          </a:p>
          <a:p>
            <a:pPr algn="ctr"/>
            <a:endParaRPr lang="en-US" sz="4800" dirty="0">
              <a:solidFill>
                <a:schemeClr val="tx1"/>
              </a:solidFill>
            </a:endParaRPr>
          </a:p>
        </p:txBody>
      </p:sp>
    </p:spTree>
    <p:extLst>
      <p:ext uri="{BB962C8B-B14F-4D97-AF65-F5344CB8AC3E}">
        <p14:creationId xmlns:p14="http://schemas.microsoft.com/office/powerpoint/2010/main" val="103589411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Beneficios</a:t>
            </a:r>
            <a:endParaRPr lang="en-US" dirty="0"/>
          </a:p>
        </p:txBody>
      </p:sp>
      <p:sp>
        <p:nvSpPr>
          <p:cNvPr id="9" name="Text Placeholder 18"/>
          <p:cNvSpPr txBox="1">
            <a:spLocks/>
          </p:cNvSpPr>
          <p:nvPr/>
        </p:nvSpPr>
        <p:spPr>
          <a:xfrm>
            <a:off x="363363" y="1308775"/>
            <a:ext cx="11467594" cy="3245469"/>
          </a:xfrm>
          <a:prstGeom prst="rect">
            <a:avLst/>
          </a:prstGeom>
        </p:spPr>
        <p:txBody>
          <a:bodyPr vert="horz" wrap="square" lIns="286856" tIns="179284" rIns="286856" bIns="179284"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4800" dirty="0">
                <a:solidFill>
                  <a:schemeClr val="tx1"/>
                </a:solidFill>
                <a:latin typeface="Segoe UI" charset="0"/>
                <a:ea typeface="Segoe UI" charset="0"/>
                <a:cs typeface="Segoe UI" charset="0"/>
              </a:rPr>
              <a:t>✓ </a:t>
            </a:r>
            <a:r>
              <a:rPr lang="en-US" sz="4800" dirty="0" err="1">
                <a:solidFill>
                  <a:schemeClr val="tx1"/>
                </a:solidFill>
                <a:latin typeface="Segoe UI" charset="0"/>
                <a:ea typeface="Segoe UI" charset="0"/>
                <a:cs typeface="Segoe UI" charset="0"/>
              </a:rPr>
              <a:t>Carga</a:t>
            </a:r>
            <a:r>
              <a:rPr lang="en-US" sz="4800" dirty="0">
                <a:solidFill>
                  <a:schemeClr val="tx1"/>
                </a:solidFill>
                <a:latin typeface="Segoe UI" charset="0"/>
                <a:ea typeface="Segoe UI" charset="0"/>
                <a:cs typeface="Segoe UI" charset="0"/>
              </a:rPr>
              <a:t> </a:t>
            </a:r>
            <a:r>
              <a:rPr lang="en-US" sz="4800" dirty="0" err="1">
                <a:solidFill>
                  <a:schemeClr val="tx1"/>
                </a:solidFill>
                <a:latin typeface="Segoe UI" charset="0"/>
                <a:ea typeface="Segoe UI" charset="0"/>
                <a:cs typeface="Segoe UI" charset="0"/>
              </a:rPr>
              <a:t>más</a:t>
            </a:r>
            <a:r>
              <a:rPr lang="en-US" sz="4800" dirty="0">
                <a:solidFill>
                  <a:schemeClr val="tx1"/>
                </a:solidFill>
                <a:latin typeface="Segoe UI" charset="0"/>
                <a:ea typeface="Segoe UI" charset="0"/>
                <a:cs typeface="Segoe UI" charset="0"/>
              </a:rPr>
              <a:t> </a:t>
            </a:r>
            <a:r>
              <a:rPr lang="en-US" sz="4800" dirty="0" err="1">
                <a:solidFill>
                  <a:schemeClr val="tx1"/>
                </a:solidFill>
                <a:latin typeface="Segoe UI" charset="0"/>
                <a:ea typeface="Segoe UI" charset="0"/>
                <a:cs typeface="Segoe UI" charset="0"/>
              </a:rPr>
              <a:t>rapida</a:t>
            </a:r>
            <a:endParaRPr lang="en-US" sz="4800" dirty="0">
              <a:solidFill>
                <a:schemeClr val="tx1"/>
              </a:solidFill>
              <a:latin typeface="Segoe UI" charset="0"/>
              <a:ea typeface="Segoe UI" charset="0"/>
              <a:cs typeface="Segoe UI" charset="0"/>
            </a:endParaRPr>
          </a:p>
          <a:p>
            <a:pPr marL="0" indent="0"/>
            <a:r>
              <a:rPr lang="en-US" sz="4800" dirty="0">
                <a:solidFill>
                  <a:schemeClr val="tx1"/>
                </a:solidFill>
                <a:latin typeface="Segoe UI" charset="0"/>
                <a:ea typeface="Segoe UI" charset="0"/>
                <a:cs typeface="Segoe UI" charset="0"/>
              </a:rPr>
              <a:t>✓ </a:t>
            </a:r>
            <a:r>
              <a:rPr lang="en-US" sz="4800" dirty="0" err="1">
                <a:solidFill>
                  <a:schemeClr val="tx1"/>
                </a:solidFill>
                <a:latin typeface="Segoe UI" charset="0"/>
                <a:ea typeface="Segoe UI" charset="0"/>
                <a:cs typeface="Segoe UI" charset="0"/>
              </a:rPr>
              <a:t>Tamaño</a:t>
            </a:r>
            <a:r>
              <a:rPr lang="en-US" sz="4800" dirty="0">
                <a:solidFill>
                  <a:schemeClr val="tx1"/>
                </a:solidFill>
                <a:latin typeface="Segoe UI" charset="0"/>
                <a:ea typeface="Segoe UI" charset="0"/>
                <a:cs typeface="Segoe UI" charset="0"/>
              </a:rPr>
              <a:t> de la App </a:t>
            </a:r>
            <a:r>
              <a:rPr lang="en-US" sz="4800" dirty="0" err="1">
                <a:solidFill>
                  <a:schemeClr val="tx1"/>
                </a:solidFill>
                <a:latin typeface="Segoe UI" charset="0"/>
                <a:ea typeface="Segoe UI" charset="0"/>
                <a:cs typeface="Segoe UI" charset="0"/>
              </a:rPr>
              <a:t>menor</a:t>
            </a:r>
            <a:endParaRPr lang="en-US" sz="4800" dirty="0">
              <a:solidFill>
                <a:schemeClr val="tx1"/>
              </a:solidFill>
              <a:latin typeface="Segoe UI" charset="0"/>
              <a:ea typeface="Segoe UI" charset="0"/>
              <a:cs typeface="Segoe UI" charset="0"/>
            </a:endParaRPr>
          </a:p>
          <a:p>
            <a:pPr marL="0" indent="0"/>
            <a:r>
              <a:rPr lang="en-US" sz="4800" dirty="0">
                <a:solidFill>
                  <a:schemeClr val="tx1"/>
                </a:solidFill>
                <a:latin typeface="Segoe UI" charset="0"/>
                <a:ea typeface="Segoe UI" charset="0"/>
                <a:cs typeface="Segoe UI" charset="0"/>
              </a:rPr>
              <a:t>✓ </a:t>
            </a:r>
            <a:r>
              <a:rPr lang="en-US" sz="4800" dirty="0" err="1">
                <a:solidFill>
                  <a:schemeClr val="tx1"/>
                </a:solidFill>
                <a:latin typeface="Segoe UI" charset="0"/>
                <a:ea typeface="Segoe UI" charset="0"/>
                <a:cs typeface="Segoe UI" charset="0"/>
              </a:rPr>
              <a:t>Ver</a:t>
            </a:r>
            <a:r>
              <a:rPr lang="en-US" sz="4800" dirty="0">
                <a:solidFill>
                  <a:schemeClr val="tx1"/>
                </a:solidFill>
                <a:latin typeface="Segoe UI" charset="0"/>
                <a:ea typeface="Segoe UI" charset="0"/>
                <a:cs typeface="Segoe UI" charset="0"/>
              </a:rPr>
              <a:t> </a:t>
            </a:r>
            <a:r>
              <a:rPr lang="en-US" sz="4800" dirty="0" err="1">
                <a:solidFill>
                  <a:schemeClr val="tx1"/>
                </a:solidFill>
                <a:latin typeface="Segoe UI" charset="0"/>
                <a:ea typeface="Segoe UI" charset="0"/>
                <a:cs typeface="Segoe UI" charset="0"/>
              </a:rPr>
              <a:t>errores</a:t>
            </a:r>
            <a:r>
              <a:rPr lang="en-US" sz="4800" dirty="0">
                <a:solidFill>
                  <a:schemeClr val="tx1"/>
                </a:solidFill>
                <a:latin typeface="Segoe UI" charset="0"/>
                <a:ea typeface="Segoe UI" charset="0"/>
                <a:cs typeface="Segoe UI" charset="0"/>
              </a:rPr>
              <a:t> XAML </a:t>
            </a:r>
            <a:r>
              <a:rPr lang="en-US" sz="4800" dirty="0" err="1">
                <a:solidFill>
                  <a:schemeClr val="tx1"/>
                </a:solidFill>
                <a:latin typeface="Segoe UI" charset="0"/>
                <a:ea typeface="Segoe UI" charset="0"/>
                <a:cs typeface="Segoe UI" charset="0"/>
              </a:rPr>
              <a:t>en</a:t>
            </a:r>
            <a:r>
              <a:rPr lang="en-US" sz="4800" dirty="0">
                <a:solidFill>
                  <a:schemeClr val="tx1"/>
                </a:solidFill>
                <a:latin typeface="Segoe UI" charset="0"/>
                <a:ea typeface="Segoe UI" charset="0"/>
                <a:cs typeface="Segoe UI" charset="0"/>
              </a:rPr>
              <a:t> </a:t>
            </a:r>
            <a:r>
              <a:rPr lang="en-US" sz="4800" dirty="0" err="1">
                <a:solidFill>
                  <a:schemeClr val="tx1"/>
                </a:solidFill>
                <a:latin typeface="Segoe UI" charset="0"/>
                <a:ea typeface="Segoe UI" charset="0"/>
                <a:cs typeface="Segoe UI" charset="0"/>
              </a:rPr>
              <a:t>tiempo</a:t>
            </a:r>
            <a:r>
              <a:rPr lang="en-US" sz="4800" dirty="0">
                <a:solidFill>
                  <a:schemeClr val="tx1"/>
                </a:solidFill>
                <a:latin typeface="Segoe UI" charset="0"/>
                <a:ea typeface="Segoe UI" charset="0"/>
                <a:cs typeface="Segoe UI" charset="0"/>
              </a:rPr>
              <a:t> de </a:t>
            </a:r>
            <a:r>
              <a:rPr lang="en-US" sz="4800" dirty="0" err="1">
                <a:solidFill>
                  <a:schemeClr val="tx1"/>
                </a:solidFill>
                <a:latin typeface="Segoe UI" charset="0"/>
                <a:ea typeface="Segoe UI" charset="0"/>
                <a:cs typeface="Segoe UI" charset="0"/>
              </a:rPr>
              <a:t>compilación</a:t>
            </a:r>
            <a:r>
              <a:rPr lang="en-US" sz="4800" dirty="0">
                <a:solidFill>
                  <a:schemeClr val="tx1"/>
                </a:solidFill>
                <a:latin typeface="Segoe UI" charset="0"/>
                <a:ea typeface="Segoe UI" charset="0"/>
                <a:cs typeface="Segoe UI" charset="0"/>
              </a:rPr>
              <a:t> </a:t>
            </a:r>
          </a:p>
          <a:p>
            <a:pPr marL="0" indent="0"/>
            <a:endParaRPr lang="en-US" sz="4800" dirty="0">
              <a:solidFill>
                <a:schemeClr val="tx1"/>
              </a:solidFill>
              <a:latin typeface="Segoe UI" charset="0"/>
              <a:ea typeface="Segoe UI" charset="0"/>
              <a:cs typeface="Segoe UI" charset="0"/>
            </a:endParaRPr>
          </a:p>
          <a:p>
            <a:pPr marL="0" indent="0"/>
            <a:endParaRPr lang="en-US" sz="4800" dirty="0">
              <a:solidFill>
                <a:schemeClr val="tx1"/>
              </a:solidFill>
              <a:latin typeface="Segoe UI" charset="0"/>
              <a:ea typeface="Segoe UI" charset="0"/>
              <a:cs typeface="Segoe UI" charset="0"/>
            </a:endParaRPr>
          </a:p>
          <a:p>
            <a:pPr marL="0" indent="0"/>
            <a:endParaRPr lang="en-US" sz="4800" dirty="0">
              <a:solidFill>
                <a:schemeClr val="tx1"/>
              </a:solidFill>
              <a:latin typeface="Segoe UI" charset="0"/>
              <a:ea typeface="Segoe UI" charset="0"/>
              <a:cs typeface="Segoe UI" charset="0"/>
            </a:endParaRPr>
          </a:p>
        </p:txBody>
      </p:sp>
    </p:spTree>
    <p:extLst>
      <p:ext uri="{BB962C8B-B14F-4D97-AF65-F5344CB8AC3E}">
        <p14:creationId xmlns:p14="http://schemas.microsoft.com/office/powerpoint/2010/main" val="39352469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err="1"/>
              <a:t>Nombre</a:t>
            </a:r>
            <a:endParaRPr lang="en-US" dirty="0"/>
          </a:p>
          <a:p>
            <a:r>
              <a:rPr lang="en-US" dirty="0"/>
              <a:t>Twitter</a:t>
            </a:r>
          </a:p>
          <a:p>
            <a:r>
              <a:rPr lang="en-US" dirty="0" err="1"/>
              <a:t>Título</a:t>
            </a:r>
            <a:endParaRPr lang="en-US" dirty="0"/>
          </a:p>
        </p:txBody>
      </p:sp>
      <p:sp>
        <p:nvSpPr>
          <p:cNvPr id="3" name="Title 2"/>
          <p:cNvSpPr>
            <a:spLocks noGrp="1"/>
          </p:cNvSpPr>
          <p:nvPr>
            <p:ph type="title"/>
          </p:nvPr>
        </p:nvSpPr>
        <p:spPr/>
        <p:txBody>
          <a:bodyPr/>
          <a:lstStyle/>
          <a:p>
            <a:r>
              <a:rPr lang="en-US" dirty="0"/>
              <a:t>Interfaces </a:t>
            </a:r>
            <a:r>
              <a:rPr lang="en-US" dirty="0" err="1"/>
              <a:t>nativas</a:t>
            </a:r>
            <a:r>
              <a:rPr lang="en-US" dirty="0"/>
              <a:t> Cross-Platform </a:t>
            </a:r>
            <a:br>
              <a:rPr lang="en-US" dirty="0"/>
            </a:br>
            <a:r>
              <a:rPr lang="en-US" dirty="0"/>
              <a:t>con </a:t>
            </a:r>
            <a:r>
              <a:rPr lang="en-US" dirty="0" err="1"/>
              <a:t>Xamarin.Forms</a:t>
            </a:r>
            <a:endParaRPr lang="en-US" dirty="0"/>
          </a:p>
        </p:txBody>
      </p:sp>
    </p:spTree>
    <p:extLst>
      <p:ext uri="{BB962C8B-B14F-4D97-AF65-F5344CB8AC3E}">
        <p14:creationId xmlns:p14="http://schemas.microsoft.com/office/powerpoint/2010/main" val="77948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7185855" cy="2799232"/>
          </a:xfrm>
        </p:spPr>
        <p:txBody>
          <a:bodyPr/>
          <a:lstStyle/>
          <a:p>
            <a:r>
              <a:rPr lang="en-US" dirty="0" err="1"/>
              <a:t>Diseño</a:t>
            </a:r>
            <a:r>
              <a:rPr lang="en-US" dirty="0"/>
              <a:t> &amp; </a:t>
            </a:r>
            <a:r>
              <a:rPr lang="en-US" dirty="0" err="1"/>
              <a:t>Controles</a:t>
            </a:r>
            <a:endParaRPr lang="en-US" dirty="0"/>
          </a:p>
        </p:txBody>
      </p:sp>
    </p:spTree>
    <p:extLst>
      <p:ext uri="{BB962C8B-B14F-4D97-AF65-F5344CB8AC3E}">
        <p14:creationId xmlns:p14="http://schemas.microsoft.com/office/powerpoint/2010/main" val="176669524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Templates</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53223" y="863600"/>
            <a:ext cx="6309064" cy="5765800"/>
          </a:xfrm>
          <a:prstGeom prst="rect">
            <a:avLst/>
          </a:prstGeom>
        </p:spPr>
      </p:pic>
    </p:spTree>
    <p:extLst>
      <p:ext uri="{BB962C8B-B14F-4D97-AF65-F5344CB8AC3E}">
        <p14:creationId xmlns:p14="http://schemas.microsoft.com/office/powerpoint/2010/main" val="215876618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CarouselView</a:t>
            </a:r>
            <a:endParaRPr lang="en-US" dirty="0"/>
          </a:p>
        </p:txBody>
      </p:sp>
      <p:sp>
        <p:nvSpPr>
          <p:cNvPr id="4" name="Content Placeholder 5"/>
          <p:cNvSpPr txBox="1">
            <a:spLocks/>
          </p:cNvSpPr>
          <p:nvPr/>
        </p:nvSpPr>
        <p:spPr>
          <a:xfrm>
            <a:off x="667544" y="1377156"/>
            <a:ext cx="5428456" cy="4716140"/>
          </a:xfrm>
          <a:prstGeom prst="rect">
            <a:avLst/>
          </a:prstGeom>
        </p:spPr>
        <p:txBody>
          <a:bodyPr/>
          <a:lstStyle>
            <a:lvl1pPr marL="0" indent="0" algn="l" defTabSz="914400" rtl="0" eaLnBrk="1" latinLnBrk="0" hangingPunct="1">
              <a:lnSpc>
                <a:spcPct val="100000"/>
              </a:lnSpc>
              <a:spcBef>
                <a:spcPts val="1000"/>
              </a:spcBef>
              <a:buFont typeface="Arial"/>
              <a:buNone/>
              <a:defRPr sz="5000" b="0" i="0" kern="1200">
                <a:solidFill>
                  <a:srgbClr val="32414E"/>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32414E"/>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buFont typeface="Arial" charset="0"/>
              <a:buChar char="•"/>
            </a:pPr>
            <a:r>
              <a:rPr lang="en-US" sz="4000" dirty="0">
                <a:solidFill>
                  <a:schemeClr val="tx1"/>
                </a:solidFill>
              </a:rPr>
              <a:t>Carousel</a:t>
            </a:r>
          </a:p>
          <a:p>
            <a:pPr marL="457200" indent="-457200">
              <a:buFont typeface="Arial" charset="0"/>
              <a:buChar char="•"/>
            </a:pPr>
            <a:r>
              <a:rPr lang="en-US" sz="4000" dirty="0" err="1">
                <a:solidFill>
                  <a:schemeClr val="tx1"/>
                </a:solidFill>
              </a:rPr>
              <a:t>ItemTemplate</a:t>
            </a:r>
            <a:r>
              <a:rPr lang="en-US" sz="4000" dirty="0">
                <a:solidFill>
                  <a:schemeClr val="tx1"/>
                </a:solidFill>
              </a:rPr>
              <a:t> &amp; </a:t>
            </a:r>
            <a:r>
              <a:rPr lang="en-US" sz="4000" dirty="0" err="1">
                <a:solidFill>
                  <a:schemeClr val="tx1"/>
                </a:solidFill>
              </a:rPr>
              <a:t>DataTemplates</a:t>
            </a:r>
            <a:endParaRPr lang="en-US" sz="4000" dirty="0">
              <a:solidFill>
                <a:schemeClr val="tx1"/>
              </a:solidFill>
            </a:endParaRPr>
          </a:p>
          <a:p>
            <a:pPr marL="457200" indent="-457200">
              <a:buFont typeface="Arial" charset="0"/>
              <a:buChar char="•"/>
            </a:pPr>
            <a:r>
              <a:rPr lang="en-US" sz="4000" dirty="0" err="1">
                <a:solidFill>
                  <a:schemeClr val="tx1"/>
                </a:solidFill>
              </a:rPr>
              <a:t>Altamente</a:t>
            </a:r>
            <a:r>
              <a:rPr lang="en-US" sz="4000" dirty="0">
                <a:solidFill>
                  <a:schemeClr val="tx1"/>
                </a:solidFill>
              </a:rPr>
              <a:t> </a:t>
            </a:r>
            <a:r>
              <a:rPr lang="en-US" sz="4000" dirty="0" err="1">
                <a:solidFill>
                  <a:schemeClr val="tx1"/>
                </a:solidFill>
              </a:rPr>
              <a:t>personalizable</a:t>
            </a:r>
            <a:r>
              <a:rPr lang="en-US" sz="4000" dirty="0">
                <a:solidFill>
                  <a:schemeClr val="tx1"/>
                </a:solidFill>
              </a:rPr>
              <a:t> &amp; </a:t>
            </a:r>
            <a:r>
              <a:rPr lang="en-US" sz="4000" dirty="0" err="1">
                <a:solidFill>
                  <a:schemeClr val="tx1"/>
                </a:solidFill>
              </a:rPr>
              <a:t>Virtualizado</a:t>
            </a:r>
            <a:endParaRPr lang="en-US" sz="40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38937" y="1193292"/>
            <a:ext cx="4722231" cy="4864100"/>
          </a:xfrm>
          <a:prstGeom prst="rect">
            <a:avLst/>
          </a:prstGeom>
        </p:spPr>
      </p:pic>
    </p:spTree>
    <p:extLst>
      <p:ext uri="{BB962C8B-B14F-4D97-AF65-F5344CB8AC3E}">
        <p14:creationId xmlns:p14="http://schemas.microsoft.com/office/powerpoint/2010/main" val="216221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err="1"/>
              <a:t>Efectos</a:t>
            </a:r>
            <a:r>
              <a:rPr lang="en-US" dirty="0"/>
              <a:t> I</a:t>
            </a:r>
            <a:endParaRPr lang="en-US" dirty="0">
              <a:latin typeface="Consolas"/>
              <a:cs typeface="Consolas"/>
            </a:endParaRPr>
          </a:p>
        </p:txBody>
      </p:sp>
      <p:sp>
        <p:nvSpPr>
          <p:cNvPr id="5" name="Text Placeholder 18"/>
          <p:cNvSpPr txBox="1">
            <a:spLocks/>
          </p:cNvSpPr>
          <p:nvPr/>
        </p:nvSpPr>
        <p:spPr>
          <a:xfrm>
            <a:off x="667512" y="1180084"/>
            <a:ext cx="10123569" cy="4967716"/>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3300" dirty="0">
                <a:solidFill>
                  <a:schemeClr val="tx1"/>
                </a:solidFill>
                <a:latin typeface="Segoe UI" charset="0"/>
                <a:ea typeface="Segoe UI" charset="0"/>
                <a:cs typeface="Segoe UI" charset="0"/>
              </a:rPr>
              <a:t>✓ Custom renderer “lite”</a:t>
            </a:r>
          </a:p>
          <a:p>
            <a:pPr marL="0" indent="0"/>
            <a:r>
              <a:rPr lang="en-US" sz="3300" dirty="0">
                <a:solidFill>
                  <a:schemeClr val="tx1"/>
                </a:solidFill>
                <a:latin typeface="Segoe UI" charset="0"/>
                <a:ea typeface="Segoe UI" charset="0"/>
                <a:cs typeface="Segoe UI" charset="0"/>
              </a:rPr>
              <a:t>✓ Cambia </a:t>
            </a:r>
            <a:r>
              <a:rPr lang="en-US" sz="3300" dirty="0" err="1">
                <a:solidFill>
                  <a:schemeClr val="tx1"/>
                </a:solidFill>
                <a:latin typeface="Segoe UI" charset="0"/>
                <a:ea typeface="Segoe UI" charset="0"/>
                <a:cs typeface="Segoe UI" charset="0"/>
              </a:rPr>
              <a:t>propiedades</a:t>
            </a:r>
            <a:r>
              <a:rPr lang="en-US" sz="3300" dirty="0">
                <a:solidFill>
                  <a:schemeClr val="tx1"/>
                </a:solidFill>
                <a:latin typeface="Segoe UI" charset="0"/>
                <a:ea typeface="Segoe UI" charset="0"/>
                <a:cs typeface="Segoe UI" charset="0"/>
              </a:rPr>
              <a:t> </a:t>
            </a:r>
            <a:r>
              <a:rPr lang="en-US" sz="3300" dirty="0" err="1">
                <a:solidFill>
                  <a:schemeClr val="tx1"/>
                </a:solidFill>
                <a:latin typeface="Segoe UI" charset="0"/>
                <a:ea typeface="Segoe UI" charset="0"/>
                <a:cs typeface="Segoe UI" charset="0"/>
              </a:rPr>
              <a:t>en</a:t>
            </a:r>
            <a:r>
              <a:rPr lang="en-US" sz="3300" dirty="0">
                <a:solidFill>
                  <a:schemeClr val="tx1"/>
                </a:solidFill>
                <a:latin typeface="Segoe UI" charset="0"/>
                <a:ea typeface="Segoe UI" charset="0"/>
                <a:cs typeface="Segoe UI" charset="0"/>
              </a:rPr>
              <a:t> el control </a:t>
            </a:r>
            <a:r>
              <a:rPr lang="en-US" sz="3300" dirty="0" err="1">
                <a:solidFill>
                  <a:schemeClr val="tx1"/>
                </a:solidFill>
                <a:latin typeface="Segoe UI" charset="0"/>
                <a:ea typeface="Segoe UI" charset="0"/>
                <a:cs typeface="Segoe UI" charset="0"/>
              </a:rPr>
              <a:t>nativo</a:t>
            </a:r>
            <a:endParaRPr lang="en-US" sz="3300" dirty="0">
              <a:solidFill>
                <a:schemeClr val="tx1"/>
              </a:solidFill>
              <a:latin typeface="Segoe UI" charset="0"/>
              <a:ea typeface="Segoe UI" charset="0"/>
              <a:cs typeface="Segoe UI" charset="0"/>
            </a:endParaRPr>
          </a:p>
          <a:p>
            <a:pPr marL="0" indent="0"/>
            <a:r>
              <a:rPr lang="en-US" sz="3300" dirty="0">
                <a:solidFill>
                  <a:schemeClr val="tx1"/>
                </a:solidFill>
                <a:latin typeface="Segoe UI" charset="0"/>
                <a:ea typeface="Segoe UI" charset="0"/>
                <a:cs typeface="Segoe UI" charset="0"/>
              </a:rPr>
              <a:t>✓ </a:t>
            </a:r>
            <a:r>
              <a:rPr lang="en-US" sz="3300" dirty="0" err="1">
                <a:solidFill>
                  <a:schemeClr val="tx1"/>
                </a:solidFill>
                <a:latin typeface="Segoe UI" charset="0"/>
                <a:ea typeface="Segoe UI" charset="0"/>
                <a:cs typeface="Segoe UI" charset="0"/>
              </a:rPr>
              <a:t>Opcional</a:t>
            </a:r>
            <a:endParaRPr lang="en-US" sz="3300" dirty="0">
              <a:solidFill>
                <a:schemeClr val="tx1"/>
              </a:solidFill>
              <a:latin typeface="Segoe UI" charset="0"/>
              <a:ea typeface="Segoe UI" charset="0"/>
              <a:cs typeface="Segoe UI" charset="0"/>
            </a:endParaRPr>
          </a:p>
          <a:p>
            <a:pPr marL="0" indent="0"/>
            <a:r>
              <a:rPr lang="en-US" sz="3300" dirty="0">
                <a:solidFill>
                  <a:schemeClr val="tx1"/>
                </a:solidFill>
                <a:latin typeface="Segoe UI" charset="0"/>
                <a:ea typeface="Segoe UI" charset="0"/>
                <a:cs typeface="Segoe UI" charset="0"/>
              </a:rPr>
              <a:t>✓ “</a:t>
            </a:r>
            <a:r>
              <a:rPr lang="en-US" sz="3300" dirty="0" err="1">
                <a:solidFill>
                  <a:schemeClr val="tx1"/>
                </a:solidFill>
                <a:latin typeface="Segoe UI" charset="0"/>
                <a:ea typeface="Segoe UI" charset="0"/>
                <a:cs typeface="Segoe UI" charset="0"/>
              </a:rPr>
              <a:t>stringly</a:t>
            </a:r>
            <a:r>
              <a:rPr lang="en-US" sz="3300" dirty="0">
                <a:solidFill>
                  <a:schemeClr val="tx1"/>
                </a:solidFill>
                <a:latin typeface="Segoe UI" charset="0"/>
                <a:ea typeface="Segoe UI" charset="0"/>
                <a:cs typeface="Segoe UI" charset="0"/>
              </a:rPr>
              <a:t>-typed”</a:t>
            </a:r>
          </a:p>
          <a:p>
            <a:pPr marL="0" indent="0"/>
            <a:endParaRPr lang="en-US" sz="3300" dirty="0">
              <a:solidFill>
                <a:schemeClr val="tx1"/>
              </a:solidFill>
              <a:latin typeface="Segoe UI" charset="0"/>
              <a:ea typeface="Segoe UI" charset="0"/>
              <a:cs typeface="Segoe UI" charset="0"/>
            </a:endParaRPr>
          </a:p>
          <a:p>
            <a:pPr marL="0" indent="0"/>
            <a:r>
              <a:rPr lang="en-US" sz="3300" b="1" dirty="0">
                <a:solidFill>
                  <a:schemeClr val="tx1"/>
                </a:solidFill>
                <a:latin typeface="Segoe UI" charset="0"/>
                <a:ea typeface="Segoe UI" charset="0"/>
                <a:cs typeface="Segoe UI" charset="0"/>
              </a:rPr>
              <a:t>X</a:t>
            </a:r>
            <a:r>
              <a:rPr lang="en-US" sz="3300" dirty="0">
                <a:solidFill>
                  <a:schemeClr val="tx1"/>
                </a:solidFill>
                <a:latin typeface="Segoe UI" charset="0"/>
                <a:ea typeface="Segoe UI" charset="0"/>
                <a:cs typeface="Segoe UI" charset="0"/>
              </a:rPr>
              <a:t>  </a:t>
            </a:r>
            <a:r>
              <a:rPr lang="en-US" sz="3300" i="1" dirty="0">
                <a:solidFill>
                  <a:schemeClr val="tx1"/>
                </a:solidFill>
                <a:latin typeface="Segoe UI" charset="0"/>
                <a:ea typeface="Segoe UI" charset="0"/>
                <a:cs typeface="Segoe UI" charset="0"/>
              </a:rPr>
              <a:t>No </a:t>
            </a:r>
            <a:r>
              <a:rPr lang="en-US" sz="3300" i="1" dirty="0" err="1">
                <a:solidFill>
                  <a:schemeClr val="tx1"/>
                </a:solidFill>
                <a:latin typeface="Segoe UI" charset="0"/>
                <a:ea typeface="Segoe UI" charset="0"/>
                <a:cs typeface="Segoe UI" charset="0"/>
              </a:rPr>
              <a:t>métodos</a:t>
            </a:r>
            <a:r>
              <a:rPr lang="en-US" sz="3300" i="1" dirty="0">
                <a:solidFill>
                  <a:schemeClr val="tx1"/>
                </a:solidFill>
                <a:latin typeface="Segoe UI" charset="0"/>
                <a:ea typeface="Segoe UI" charset="0"/>
                <a:cs typeface="Segoe UI" charset="0"/>
              </a:rPr>
              <a:t> o </a:t>
            </a:r>
            <a:r>
              <a:rPr lang="en-US" sz="3300" i="1" dirty="0" err="1">
                <a:solidFill>
                  <a:schemeClr val="tx1"/>
                </a:solidFill>
                <a:latin typeface="Segoe UI" charset="0"/>
                <a:ea typeface="Segoe UI" charset="0"/>
                <a:cs typeface="Segoe UI" charset="0"/>
              </a:rPr>
              <a:t>eventos</a:t>
            </a:r>
            <a:endParaRPr lang="en-US" sz="3300" i="1" dirty="0">
              <a:solidFill>
                <a:schemeClr val="tx1"/>
              </a:solidFill>
              <a:latin typeface="Segoe UI" charset="0"/>
              <a:ea typeface="Segoe UI" charset="0"/>
              <a:cs typeface="Segoe UI" charset="0"/>
            </a:endParaRPr>
          </a:p>
          <a:p>
            <a:pPr marL="0" indent="0"/>
            <a:r>
              <a:rPr lang="en-US" sz="3300" b="1" dirty="0">
                <a:solidFill>
                  <a:schemeClr val="tx1"/>
                </a:solidFill>
                <a:latin typeface="Segoe UI" charset="0"/>
                <a:ea typeface="Segoe UI" charset="0"/>
                <a:cs typeface="Segoe UI" charset="0"/>
              </a:rPr>
              <a:t>X</a:t>
            </a:r>
            <a:r>
              <a:rPr lang="en-US" sz="3300" dirty="0">
                <a:solidFill>
                  <a:schemeClr val="tx1"/>
                </a:solidFill>
                <a:latin typeface="Segoe UI" charset="0"/>
                <a:ea typeface="Segoe UI" charset="0"/>
                <a:cs typeface="Segoe UI" charset="0"/>
              </a:rPr>
              <a:t>  </a:t>
            </a:r>
            <a:r>
              <a:rPr lang="en-US" sz="3300" i="1" dirty="0">
                <a:solidFill>
                  <a:schemeClr val="tx1"/>
                </a:solidFill>
                <a:latin typeface="Segoe UI" charset="0"/>
                <a:ea typeface="Segoe UI" charset="0"/>
                <a:cs typeface="Segoe UI" charset="0"/>
              </a:rPr>
              <a:t>No </a:t>
            </a:r>
            <a:r>
              <a:rPr lang="en-US" sz="3300" i="1" dirty="0" err="1">
                <a:solidFill>
                  <a:schemeClr val="tx1"/>
                </a:solidFill>
                <a:latin typeface="Segoe UI" charset="0"/>
                <a:ea typeface="Segoe UI" charset="0"/>
                <a:cs typeface="Segoe UI" charset="0"/>
              </a:rPr>
              <a:t>reemplaza</a:t>
            </a:r>
            <a:r>
              <a:rPr lang="en-US" sz="3300" i="1" dirty="0">
                <a:solidFill>
                  <a:schemeClr val="tx1"/>
                </a:solidFill>
                <a:latin typeface="Segoe UI" charset="0"/>
                <a:ea typeface="Segoe UI" charset="0"/>
                <a:cs typeface="Segoe UI" charset="0"/>
              </a:rPr>
              <a:t> el control</a:t>
            </a:r>
          </a:p>
          <a:p>
            <a:pPr marL="0" indent="0"/>
            <a:endParaRPr lang="en-US" sz="3300" dirty="0">
              <a:solidFill>
                <a:schemeClr val="tx1"/>
              </a:solidFill>
              <a:latin typeface="Segoe UI" charset="0"/>
              <a:ea typeface="Segoe UI" charset="0"/>
              <a:cs typeface="Segoe UI" charset="0"/>
            </a:endParaRPr>
          </a:p>
          <a:p>
            <a:pPr marL="0" indent="0"/>
            <a:endParaRPr lang="en-US" sz="3300" dirty="0">
              <a:solidFill>
                <a:schemeClr val="tx1"/>
              </a:solidFill>
              <a:latin typeface="Segoe UI" charset="0"/>
              <a:ea typeface="Segoe UI" charset="0"/>
              <a:cs typeface="Segoe UI" charset="0"/>
            </a:endParaRPr>
          </a:p>
        </p:txBody>
      </p:sp>
    </p:spTree>
    <p:extLst>
      <p:ext uri="{BB962C8B-B14F-4D97-AF65-F5344CB8AC3E}">
        <p14:creationId xmlns:p14="http://schemas.microsoft.com/office/powerpoint/2010/main" val="30085870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err="1"/>
              <a:t>Efectos</a:t>
            </a:r>
            <a:r>
              <a:rPr lang="en-US" dirty="0"/>
              <a:t> II</a:t>
            </a:r>
            <a:endParaRPr lang="en-US" dirty="0">
              <a:latin typeface="Consolas"/>
              <a:cs typeface="Consolas"/>
            </a:endParaRPr>
          </a:p>
        </p:txBody>
      </p:sp>
      <p:sp>
        <p:nvSpPr>
          <p:cNvPr id="2" name="Rectangle 1"/>
          <p:cNvSpPr/>
          <p:nvPr/>
        </p:nvSpPr>
        <p:spPr>
          <a:xfrm>
            <a:off x="214221" y="1358257"/>
            <a:ext cx="12071407" cy="830997"/>
          </a:xfrm>
          <a:prstGeom prst="rect">
            <a:avLst/>
          </a:prstGeom>
        </p:spPr>
        <p:txBody>
          <a:bodyPr wrap="square">
            <a:spAutoFit/>
          </a:bodyPr>
          <a:lstStyle/>
          <a:p>
            <a:r>
              <a:rPr lang="en-US" sz="2400" dirty="0" err="1">
                <a:latin typeface="Consolas"/>
                <a:cs typeface="Consolas"/>
              </a:rPr>
              <a:t>entry.Effects.Add</a:t>
            </a:r>
            <a:r>
              <a:rPr lang="en-US" sz="2400" dirty="0">
                <a:latin typeface="Consolas"/>
                <a:cs typeface="Consolas"/>
              </a:rPr>
              <a:t> (</a:t>
            </a:r>
            <a:r>
              <a:rPr lang="en-US" sz="2400" dirty="0" err="1">
                <a:latin typeface="Consolas"/>
                <a:cs typeface="Consolas"/>
              </a:rPr>
              <a:t>Effect.Resolve</a:t>
            </a:r>
            <a:r>
              <a:rPr lang="en-US" sz="2400" dirty="0">
                <a:latin typeface="Consolas"/>
                <a:cs typeface="Consolas"/>
              </a:rPr>
              <a:t>("</a:t>
            </a:r>
            <a:r>
              <a:rPr lang="en-US" sz="2400" dirty="0" err="1">
                <a:latin typeface="Consolas"/>
                <a:cs typeface="Consolas"/>
              </a:rPr>
              <a:t>Xamarin.BorderEffect</a:t>
            </a:r>
            <a:r>
              <a:rPr lang="en-US" sz="2400" dirty="0">
                <a:latin typeface="Consolas"/>
                <a:cs typeface="Consolas"/>
              </a:rPr>
              <a:t>"));</a:t>
            </a:r>
            <a:br>
              <a:rPr lang="en-US" sz="2400" dirty="0">
                <a:latin typeface="Consolas"/>
                <a:cs typeface="Consolas"/>
              </a:rPr>
            </a:br>
            <a:endParaRPr lang="en-US" sz="2400" dirty="0">
              <a:latin typeface="Consolas"/>
              <a:cs typeface="Consolas"/>
            </a:endParaRPr>
          </a:p>
        </p:txBody>
      </p:sp>
      <p:pic>
        <p:nvPicPr>
          <p:cNvPr id="5" name="Picture 4" descr="Screen Shot 2016-03-07 at 5.12.2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25939" y="2143087"/>
            <a:ext cx="6647970" cy="4441657"/>
          </a:xfrm>
          <a:prstGeom prst="rect">
            <a:avLst/>
          </a:prstGeom>
        </p:spPr>
      </p:pic>
    </p:spTree>
    <p:extLst>
      <p:ext uri="{BB962C8B-B14F-4D97-AF65-F5344CB8AC3E}">
        <p14:creationId xmlns:p14="http://schemas.microsoft.com/office/powerpoint/2010/main" val="31011901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7185855" cy="2799232"/>
          </a:xfrm>
        </p:spPr>
        <p:txBody>
          <a:bodyPr/>
          <a:lstStyle/>
          <a:p>
            <a:r>
              <a:rPr lang="en-US" dirty="0"/>
              <a:t>Y </a:t>
            </a:r>
            <a:r>
              <a:rPr lang="en-US" dirty="0" err="1"/>
              <a:t>mucho</a:t>
            </a:r>
            <a:r>
              <a:rPr lang="en-US" dirty="0"/>
              <a:t> </a:t>
            </a:r>
            <a:r>
              <a:rPr lang="en-US" dirty="0" err="1"/>
              <a:t>más</a:t>
            </a:r>
            <a:r>
              <a:rPr lang="en-US" dirty="0"/>
              <a:t>!</a:t>
            </a:r>
          </a:p>
        </p:txBody>
      </p:sp>
    </p:spTree>
    <p:extLst>
      <p:ext uri="{BB962C8B-B14F-4D97-AF65-F5344CB8AC3E}">
        <p14:creationId xmlns:p14="http://schemas.microsoft.com/office/powerpoint/2010/main" val="3993019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XAML Previewer</a:t>
            </a:r>
          </a:p>
        </p:txBody>
      </p:sp>
      <p:pic>
        <p:nvPicPr>
          <p:cNvPr id="3" name="Picture 2"/>
          <p:cNvPicPr>
            <a:picLocks noChangeAspect="1"/>
          </p:cNvPicPr>
          <p:nvPr/>
        </p:nvPicPr>
        <p:blipFill>
          <a:blip r:embed="rId2"/>
          <a:stretch>
            <a:fillRect/>
          </a:stretch>
        </p:blipFill>
        <p:spPr>
          <a:xfrm>
            <a:off x="-1175370" y="1193292"/>
            <a:ext cx="14606336" cy="5550408"/>
          </a:xfrm>
          <a:prstGeom prst="rect">
            <a:avLst/>
          </a:prstGeom>
        </p:spPr>
      </p:pic>
    </p:spTree>
    <p:extLst>
      <p:ext uri="{BB962C8B-B14F-4D97-AF65-F5344CB8AC3E}">
        <p14:creationId xmlns:p14="http://schemas.microsoft.com/office/powerpoint/2010/main" val="40182449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536641"/>
            <a:ext cx="12589329" cy="7280341"/>
          </a:xfrm>
          <a:prstGeom prst="rect">
            <a:avLst/>
          </a:prstGeom>
        </p:spPr>
      </p:pic>
      <p:sp>
        <p:nvSpPr>
          <p:cNvPr id="2" name="Title 1"/>
          <p:cNvSpPr>
            <a:spLocks noGrp="1"/>
          </p:cNvSpPr>
          <p:nvPr>
            <p:ph type="title" idx="4294967295"/>
          </p:nvPr>
        </p:nvSpPr>
        <p:spPr>
          <a:xfrm>
            <a:off x="938213" y="50800"/>
            <a:ext cx="11253787" cy="1143000"/>
          </a:xfrm>
        </p:spPr>
        <p:txBody>
          <a:bodyPr/>
          <a:lstStyle/>
          <a:p>
            <a:r>
              <a:rPr lang="en-US" dirty="0" err="1"/>
              <a:t>Navegación</a:t>
            </a:r>
            <a:r>
              <a:rPr lang="en-US" dirty="0"/>
              <a:t> </a:t>
            </a:r>
            <a:r>
              <a:rPr lang="en-US" dirty="0" err="1"/>
              <a:t>por</a:t>
            </a:r>
            <a:r>
              <a:rPr lang="en-US" dirty="0"/>
              <a:t> URL</a:t>
            </a:r>
          </a:p>
        </p:txBody>
      </p:sp>
    </p:spTree>
    <p:extLst>
      <p:ext uri="{BB962C8B-B14F-4D97-AF65-F5344CB8AC3E}">
        <p14:creationId xmlns:p14="http://schemas.microsoft.com/office/powerpoint/2010/main" val="40804190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dirty="0"/>
          </a:p>
        </p:txBody>
      </p:sp>
      <p:sp>
        <p:nvSpPr>
          <p:cNvPr id="2" name="Title 1"/>
          <p:cNvSpPr>
            <a:spLocks noGrp="1"/>
          </p:cNvSpPr>
          <p:nvPr>
            <p:ph type="title"/>
          </p:nvPr>
        </p:nvSpPr>
        <p:spPr/>
        <p:txBody>
          <a:bodyPr/>
          <a:lstStyle/>
          <a:p>
            <a:r>
              <a:rPr lang="en-US" dirty="0" err="1"/>
              <a:t>DataPages</a:t>
            </a:r>
            <a:endParaRPr lang="en-US" dirty="0"/>
          </a:p>
        </p:txBody>
      </p:sp>
      <p:pic>
        <p:nvPicPr>
          <p:cNvPr id="3" name="Picture 2"/>
          <p:cNvPicPr>
            <a:picLocks noChangeAspect="1"/>
          </p:cNvPicPr>
          <p:nvPr/>
        </p:nvPicPr>
        <p:blipFill>
          <a:blip r:embed="rId2"/>
          <a:stretch>
            <a:fillRect/>
          </a:stretch>
        </p:blipFill>
        <p:spPr>
          <a:xfrm>
            <a:off x="0" y="1096114"/>
            <a:ext cx="12192000" cy="4665773"/>
          </a:xfrm>
          <a:prstGeom prst="rect">
            <a:avLst/>
          </a:prstGeom>
        </p:spPr>
      </p:pic>
      <p:sp>
        <p:nvSpPr>
          <p:cNvPr id="4" name="Rectangle 3"/>
          <p:cNvSpPr/>
          <p:nvPr/>
        </p:nvSpPr>
        <p:spPr>
          <a:xfrm>
            <a:off x="0" y="6044168"/>
            <a:ext cx="12192000" cy="400110"/>
          </a:xfrm>
          <a:prstGeom prst="rect">
            <a:avLst/>
          </a:prstGeom>
        </p:spPr>
        <p:txBody>
          <a:bodyPr wrap="square">
            <a:spAutoFit/>
          </a:bodyPr>
          <a:lstStyle/>
          <a:p>
            <a:pPr algn="ctr"/>
            <a:r>
              <a:rPr lang="en-US" sz="2000" dirty="0"/>
              <a:t>https://</a:t>
            </a:r>
            <a:r>
              <a:rPr lang="en-US" sz="2000" dirty="0" err="1"/>
              <a:t>developer.xamarin.com</a:t>
            </a:r>
            <a:r>
              <a:rPr lang="en-US" sz="2000" dirty="0"/>
              <a:t>/guides/</a:t>
            </a:r>
            <a:r>
              <a:rPr lang="en-US" sz="2000" dirty="0" err="1"/>
              <a:t>xamarin</a:t>
            </a:r>
            <a:r>
              <a:rPr lang="en-US" sz="2000" dirty="0"/>
              <a:t>-forms/</a:t>
            </a:r>
            <a:r>
              <a:rPr lang="en-US" sz="2000" dirty="0" err="1"/>
              <a:t>datapages</a:t>
            </a:r>
            <a:r>
              <a:rPr lang="en-US" sz="2000" dirty="0"/>
              <a:t>/</a:t>
            </a:r>
          </a:p>
        </p:txBody>
      </p:sp>
    </p:spTree>
    <p:extLst>
      <p:ext uri="{BB962C8B-B14F-4D97-AF65-F5344CB8AC3E}">
        <p14:creationId xmlns:p14="http://schemas.microsoft.com/office/powerpoint/2010/main" val="14995911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dirty="0"/>
          </a:p>
        </p:txBody>
      </p:sp>
      <p:sp>
        <p:nvSpPr>
          <p:cNvPr id="2" name="Title 1"/>
          <p:cNvSpPr>
            <a:spLocks noGrp="1"/>
          </p:cNvSpPr>
          <p:nvPr>
            <p:ph type="title"/>
          </p:nvPr>
        </p:nvSpPr>
        <p:spPr/>
        <p:txBody>
          <a:bodyPr/>
          <a:lstStyle/>
          <a:p>
            <a:r>
              <a:rPr lang="en-US" dirty="0"/>
              <a:t>Themes</a:t>
            </a:r>
          </a:p>
        </p:txBody>
      </p:sp>
      <p:pic>
        <p:nvPicPr>
          <p:cNvPr id="3" name="Picture 2"/>
          <p:cNvPicPr>
            <a:picLocks noChangeAspect="1"/>
          </p:cNvPicPr>
          <p:nvPr/>
        </p:nvPicPr>
        <p:blipFill>
          <a:blip r:embed="rId2"/>
          <a:stretch>
            <a:fillRect/>
          </a:stretch>
        </p:blipFill>
        <p:spPr>
          <a:xfrm>
            <a:off x="0" y="1102715"/>
            <a:ext cx="12192000" cy="4677971"/>
          </a:xfrm>
          <a:prstGeom prst="rect">
            <a:avLst/>
          </a:prstGeom>
        </p:spPr>
      </p:pic>
      <p:sp>
        <p:nvSpPr>
          <p:cNvPr id="4" name="Rectangle 3"/>
          <p:cNvSpPr/>
          <p:nvPr/>
        </p:nvSpPr>
        <p:spPr>
          <a:xfrm>
            <a:off x="0" y="6069568"/>
            <a:ext cx="12192000" cy="461665"/>
          </a:xfrm>
          <a:prstGeom prst="rect">
            <a:avLst/>
          </a:prstGeom>
        </p:spPr>
        <p:txBody>
          <a:bodyPr wrap="square">
            <a:spAutoFit/>
          </a:bodyPr>
          <a:lstStyle/>
          <a:p>
            <a:pPr algn="ctr"/>
            <a:r>
              <a:rPr lang="en-US" sz="2400" dirty="0"/>
              <a:t>https://</a:t>
            </a:r>
            <a:r>
              <a:rPr lang="en-US" sz="2400" dirty="0" err="1"/>
              <a:t>developer.xamarin.com</a:t>
            </a:r>
            <a:r>
              <a:rPr lang="en-US" sz="2400" dirty="0"/>
              <a:t>/guides/</a:t>
            </a:r>
            <a:r>
              <a:rPr lang="en-US" sz="2400" dirty="0" err="1"/>
              <a:t>xamarin</a:t>
            </a:r>
            <a:r>
              <a:rPr lang="en-US" sz="2400" dirty="0"/>
              <a:t>-forms/themes/</a:t>
            </a:r>
          </a:p>
        </p:txBody>
      </p:sp>
    </p:spTree>
    <p:extLst>
      <p:ext uri="{BB962C8B-B14F-4D97-AF65-F5344CB8AC3E}">
        <p14:creationId xmlns:p14="http://schemas.microsoft.com/office/powerpoint/2010/main" val="32526240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89738" y="5284101"/>
            <a:ext cx="8814844" cy="1106457"/>
          </a:xfrm>
        </p:spPr>
        <p:txBody>
          <a:bodyPr/>
          <a:lstStyle/>
          <a:p>
            <a:pPr marL="0" indent="0" algn="ctr">
              <a:spcAft>
                <a:spcPts val="588"/>
              </a:spcAft>
              <a:buNone/>
            </a:pPr>
            <a:r>
              <a:rPr lang="en-US" sz="2745" dirty="0" err="1">
                <a:gradFill>
                  <a:gsLst>
                    <a:gs pos="2917">
                      <a:schemeClr val="tx1"/>
                    </a:gs>
                    <a:gs pos="30000">
                      <a:schemeClr val="tx1"/>
                    </a:gs>
                  </a:gsLst>
                  <a:lin ang="5400000" scaled="0"/>
                </a:gradFill>
              </a:rPr>
              <a:t>Crear</a:t>
            </a:r>
            <a:r>
              <a:rPr lang="en-US" sz="2745" dirty="0">
                <a:gradFill>
                  <a:gsLst>
                    <a:gs pos="2917">
                      <a:schemeClr val="tx1"/>
                    </a:gs>
                    <a:gs pos="30000">
                      <a:schemeClr val="tx1"/>
                    </a:gs>
                  </a:gsLst>
                  <a:lin ang="5400000" scaled="0"/>
                </a:gradFill>
              </a:rPr>
              <a:t> UIs </a:t>
            </a:r>
            <a:r>
              <a:rPr lang="en-US" sz="2745" dirty="0" err="1">
                <a:gradFill>
                  <a:gsLst>
                    <a:gs pos="2917">
                      <a:schemeClr val="tx1"/>
                    </a:gs>
                    <a:gs pos="30000">
                      <a:schemeClr val="tx1"/>
                    </a:gs>
                  </a:gsLst>
                  <a:lin ang="5400000" scaled="0"/>
                </a:gradFill>
              </a:rPr>
              <a:t>nativas</a:t>
            </a:r>
            <a:r>
              <a:rPr lang="en-US" sz="2745" dirty="0">
                <a:gradFill>
                  <a:gsLst>
                    <a:gs pos="2917">
                      <a:schemeClr val="tx1"/>
                    </a:gs>
                    <a:gs pos="30000">
                      <a:schemeClr val="tx1"/>
                    </a:gs>
                  </a:gsLst>
                  <a:lin ang="5400000" scaled="0"/>
                </a:gradFill>
              </a:rPr>
              <a:t> para iOS, Android, y Windows </a:t>
            </a:r>
          </a:p>
          <a:p>
            <a:pPr marL="0" indent="0" algn="ctr">
              <a:spcAft>
                <a:spcPts val="588"/>
              </a:spcAft>
              <a:buNone/>
            </a:pPr>
            <a:r>
              <a:rPr lang="en-US" sz="2745" dirty="0" err="1">
                <a:gradFill>
                  <a:gsLst>
                    <a:gs pos="2917">
                      <a:schemeClr val="tx1"/>
                    </a:gs>
                    <a:gs pos="30000">
                      <a:schemeClr val="tx1"/>
                    </a:gs>
                  </a:gsLst>
                  <a:lin ang="5400000" scaled="0"/>
                </a:gradFill>
              </a:rPr>
              <a:t>Desde</a:t>
            </a:r>
            <a:r>
              <a:rPr lang="en-US" sz="2745" dirty="0">
                <a:gradFill>
                  <a:gsLst>
                    <a:gs pos="2917">
                      <a:schemeClr val="tx1"/>
                    </a:gs>
                    <a:gs pos="30000">
                      <a:schemeClr val="tx1"/>
                    </a:gs>
                  </a:gsLst>
                  <a:lin ang="5400000" scaled="0"/>
                </a:gradFill>
              </a:rPr>
              <a:t> un </a:t>
            </a:r>
            <a:r>
              <a:rPr lang="en-US" sz="2745" dirty="0" err="1">
                <a:gradFill>
                  <a:gsLst>
                    <a:gs pos="2917">
                      <a:schemeClr val="tx1"/>
                    </a:gs>
                    <a:gs pos="30000">
                      <a:schemeClr val="tx1"/>
                    </a:gs>
                  </a:gsLst>
                  <a:lin ang="5400000" scaled="0"/>
                </a:gradFill>
              </a:rPr>
              <a:t>mismo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archivo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común</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compartido</a:t>
            </a:r>
            <a:r>
              <a:rPr lang="en-US" sz="2745" dirty="0">
                <a:gradFill>
                  <a:gsLst>
                    <a:gs pos="2917">
                      <a:schemeClr val="tx1"/>
                    </a:gs>
                    <a:gs pos="30000">
                      <a:schemeClr val="tx1"/>
                    </a:gs>
                  </a:gsLst>
                  <a:lin ang="5400000" scaled="0"/>
                </a:gradFill>
              </a:rPr>
              <a:t> C#.</a:t>
            </a:r>
          </a:p>
        </p:txBody>
      </p:sp>
      <p:sp>
        <p:nvSpPr>
          <p:cNvPr id="24" name="Title 23"/>
          <p:cNvSpPr>
            <a:spLocks noGrp="1"/>
          </p:cNvSpPr>
          <p:nvPr>
            <p:ph type="title"/>
          </p:nvPr>
        </p:nvSpPr>
        <p:spPr>
          <a:xfrm>
            <a:off x="269240" y="366216"/>
            <a:ext cx="11655840" cy="899537"/>
          </a:xfrm>
        </p:spPr>
        <p:txBody>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787711" y="1628577"/>
            <a:ext cx="8616577" cy="3600846"/>
          </a:xfrm>
          <a:prstGeom prst="rect">
            <a:avLst/>
          </a:prstGeom>
        </p:spPr>
      </p:pic>
    </p:spTree>
    <p:extLst>
      <p:ext uri="{BB962C8B-B14F-4D97-AF65-F5344CB8AC3E}">
        <p14:creationId xmlns:p14="http://schemas.microsoft.com/office/powerpoint/2010/main" val="40425963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C90D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Native Embedding</a:t>
            </a:r>
          </a:p>
        </p:txBody>
      </p:sp>
      <p:pic>
        <p:nvPicPr>
          <p:cNvPr id="3" name="Picture 2"/>
          <p:cNvPicPr>
            <a:picLocks noChangeAspect="1"/>
          </p:cNvPicPr>
          <p:nvPr/>
        </p:nvPicPr>
        <p:blipFill>
          <a:blip r:embed="rId3"/>
          <a:stretch>
            <a:fillRect/>
          </a:stretch>
        </p:blipFill>
        <p:spPr>
          <a:xfrm>
            <a:off x="667512" y="1484840"/>
            <a:ext cx="10845800" cy="6858000"/>
          </a:xfrm>
          <a:prstGeom prst="rect">
            <a:avLst/>
          </a:prstGeom>
        </p:spPr>
      </p:pic>
    </p:spTree>
    <p:extLst>
      <p:ext uri="{BB962C8B-B14F-4D97-AF65-F5344CB8AC3E}">
        <p14:creationId xmlns:p14="http://schemas.microsoft.com/office/powerpoint/2010/main" val="146991328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Native Embedding</a:t>
            </a:r>
          </a:p>
        </p:txBody>
      </p:sp>
      <p:pic>
        <p:nvPicPr>
          <p:cNvPr id="4" name="Nativ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20050" y="455084"/>
            <a:ext cx="3543300" cy="5905500"/>
          </a:xfrm>
          <a:prstGeom prst="rect">
            <a:avLst/>
          </a:prstGeom>
        </p:spPr>
      </p:pic>
      <p:pic>
        <p:nvPicPr>
          <p:cNvPr id="6" name="Picture 5"/>
          <p:cNvPicPr>
            <a:picLocks noChangeAspect="1"/>
          </p:cNvPicPr>
          <p:nvPr/>
        </p:nvPicPr>
        <p:blipFill>
          <a:blip r:embed="rId6"/>
          <a:stretch>
            <a:fillRect/>
          </a:stretch>
        </p:blipFill>
        <p:spPr>
          <a:xfrm>
            <a:off x="409575" y="1869821"/>
            <a:ext cx="7400394" cy="3400679"/>
          </a:xfrm>
          <a:prstGeom prst="rect">
            <a:avLst/>
          </a:prstGeom>
        </p:spPr>
      </p:pic>
    </p:spTree>
    <p:extLst>
      <p:ext uri="{BB962C8B-B14F-4D97-AF65-F5344CB8AC3E}">
        <p14:creationId xmlns:p14="http://schemas.microsoft.com/office/powerpoint/2010/main" val="3450295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685952"/>
            <a:ext cx="1219200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chemeClr val="tx1"/>
                </a:solidFill>
              </a:rPr>
              <a:t>20 </a:t>
            </a:r>
            <a:r>
              <a:rPr lang="en-US" sz="7646" spc="0" dirty="0" err="1">
                <a:solidFill>
                  <a:schemeClr val="tx1"/>
                </a:solidFill>
              </a:rPr>
              <a:t>Minutos</a:t>
            </a:r>
            <a:r>
              <a:rPr lang="en-US" sz="7646" spc="0" dirty="0">
                <a:solidFill>
                  <a:schemeClr val="tx1"/>
                </a:solidFill>
              </a:rPr>
              <a:t> de </a:t>
            </a:r>
            <a:r>
              <a:rPr lang="en-US" sz="7646" spc="0" dirty="0" err="1">
                <a:solidFill>
                  <a:schemeClr val="tx1"/>
                </a:solidFill>
              </a:rPr>
              <a:t>descanso</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325390"/>
            <a:ext cx="3405648"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err="1">
                <a:cs typeface="Arial"/>
              </a:rPr>
              <a:t>Nombre</a:t>
            </a:r>
            <a:endParaRPr lang="en-US" sz="1961" dirty="0">
              <a:cs typeface="Arial"/>
            </a:endParaRPr>
          </a:p>
          <a:p>
            <a:r>
              <a:rPr lang="en-US" sz="1961" dirty="0" err="1">
                <a:cs typeface="Arial"/>
              </a:rPr>
              <a:t>Apellidos</a:t>
            </a:r>
            <a:endParaRPr lang="en-US" sz="1961" dirty="0">
              <a:cs typeface="Arial"/>
            </a:endParaRPr>
          </a:p>
          <a:p>
            <a:r>
              <a:rPr lang="en-US" sz="1961" dirty="0" err="1">
                <a:latin typeface="+mj-lt"/>
                <a:cs typeface="Arial"/>
              </a:rPr>
              <a:t>Título</a:t>
            </a:r>
            <a:endParaRPr lang="en-US" sz="1961" dirty="0">
              <a:latin typeface="+mj-lt"/>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70"/>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e-mail</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r>
                <a:rPr lang="en-US" sz="1765" dirty="0">
                  <a:latin typeface="+mj-lt"/>
                  <a:cs typeface="Arial"/>
                </a:rPr>
                <a:t>blogs</a:t>
              </a: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a:latin typeface="+mj-lt"/>
                  <a:cs typeface="Arial"/>
                </a:rPr>
                <a:t>Twitter</a:t>
              </a:r>
            </a:p>
          </p:txBody>
        </p:sp>
      </p:grpSp>
    </p:spTree>
    <p:extLst>
      <p:ext uri="{BB962C8B-B14F-4D97-AF65-F5344CB8AC3E}">
        <p14:creationId xmlns:p14="http://schemas.microsoft.com/office/powerpoint/2010/main" val="104586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999919" y="5167871"/>
            <a:ext cx="4503134" cy="969240"/>
          </a:xfrm>
        </p:spPr>
        <p:txBody>
          <a:bodyPr/>
          <a:lstStyle/>
          <a:p>
            <a:pPr algn="ctr">
              <a:lnSpc>
                <a:spcPct val="100000"/>
              </a:lnSpc>
            </a:pP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r>
              <a:rPr lang="en-US" sz="2549" dirty="0">
                <a:solidFill>
                  <a:schemeClr val="tx1"/>
                </a:solidFill>
                <a:latin typeface="+mn-lt"/>
              </a:rPr>
              <a:t> de Xamarin</a:t>
            </a:r>
          </a:p>
        </p:txBody>
      </p:sp>
      <p:sp>
        <p:nvSpPr>
          <p:cNvPr id="4" name="Text Placeholder 3"/>
          <p:cNvSpPr>
            <a:spLocks noGrp="1"/>
          </p:cNvSpPr>
          <p:nvPr>
            <p:ph type="body" sz="quarter" idx="11"/>
          </p:nvPr>
        </p:nvSpPr>
        <p:spPr>
          <a:xfrm>
            <a:off x="6548881" y="5167871"/>
            <a:ext cx="4494575" cy="1361527"/>
          </a:xfrm>
        </p:spPr>
        <p:txBody>
          <a:bodyPr/>
          <a:lstStyle/>
          <a:p>
            <a:pPr algn="ctr">
              <a:lnSpc>
                <a:spcPct val="100000"/>
              </a:lnSpc>
            </a:pPr>
            <a:r>
              <a:rPr lang="en-US" sz="2549" dirty="0">
                <a:solidFill>
                  <a:schemeClr val="tx1"/>
                </a:solidFill>
                <a:latin typeface="+mn-lt"/>
              </a:rPr>
              <a:t>Con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err="1">
                <a:solidFill>
                  <a:schemeClr val="tx1"/>
                </a:solidFill>
              </a:rPr>
              <a:t>Más</a:t>
            </a:r>
            <a:r>
              <a:rPr lang="en-US" sz="2549" dirty="0">
                <a:solidFill>
                  <a:schemeClr val="tx1"/>
                </a:solidFill>
              </a:rPr>
              <a:t> </a:t>
            </a:r>
            <a:r>
              <a:rPr lang="en-US" sz="2549" dirty="0" err="1">
                <a:solidFill>
                  <a:schemeClr val="tx1"/>
                </a:solidFill>
              </a:rPr>
              <a:t>código</a:t>
            </a:r>
            <a:r>
              <a:rPr lang="en-US" sz="2549" dirty="0">
                <a:solidFill>
                  <a:schemeClr val="tx1"/>
                </a:solidFill>
              </a:rPr>
              <a:t> </a:t>
            </a:r>
            <a:r>
              <a:rPr lang="en-US" sz="2549" dirty="0" err="1">
                <a:solidFill>
                  <a:schemeClr val="tx1"/>
                </a:solidFill>
              </a:rPr>
              <a:t>compartido</a:t>
            </a:r>
            <a:r>
              <a:rPr lang="en-US" sz="2549" dirty="0">
                <a:solidFill>
                  <a:schemeClr val="tx1"/>
                </a:solidFill>
              </a:rPr>
              <a:t>, </a:t>
            </a:r>
            <a:r>
              <a:rPr lang="en-US" sz="2549" dirty="0" err="1">
                <a:solidFill>
                  <a:schemeClr val="tx1"/>
                </a:solidFill>
              </a:rPr>
              <a:t>todo</a:t>
            </a:r>
            <a:r>
              <a:rPr lang="en-US" sz="2549" dirty="0">
                <a:solidFill>
                  <a:schemeClr val="tx1"/>
                </a:solidFill>
              </a:rPr>
              <a:t> </a:t>
            </a:r>
            <a:r>
              <a:rPr lang="en-US" sz="2549" dirty="0" err="1">
                <a:solidFill>
                  <a:schemeClr val="tx1"/>
                </a:solidFill>
              </a:rPr>
              <a:t>nativo</a:t>
            </a:r>
            <a:endParaRPr lang="en-US" sz="2549" dirty="0">
              <a:solidFill>
                <a:schemeClr val="tx1"/>
              </a:solidFill>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1347584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5859443" y="1939239"/>
            <a:ext cx="5545074" cy="3983333"/>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a:t>
            </a:r>
            <a:r>
              <a:rPr lang="en-US" sz="2745" dirty="0" err="1">
                <a:solidFill>
                  <a:schemeClr val="tx1"/>
                </a:solidFill>
                <a:latin typeface="+mj-lt"/>
              </a:rPr>
              <a:t>páginas</a:t>
            </a:r>
            <a:r>
              <a:rPr lang="en-US" sz="2745" dirty="0">
                <a:solidFill>
                  <a:schemeClr val="tx1"/>
                </a:solidFill>
                <a:latin typeface="+mj-lt"/>
              </a:rPr>
              <a:t>, layouts, y </a:t>
            </a:r>
            <a:r>
              <a:rPr lang="en-US" sz="2745" dirty="0" err="1">
                <a:solidFill>
                  <a:schemeClr val="tx1"/>
                </a:solidFill>
                <a:latin typeface="+mj-lt"/>
              </a:rPr>
              <a:t>controles</a:t>
            </a:r>
            <a:endParaRPr lang="en-US" sz="2745" dirty="0">
              <a:solidFill>
                <a:schemeClr val="tx1"/>
              </a:solidFill>
              <a:latin typeface="+mj-lt"/>
            </a:endParaRPr>
          </a:p>
          <a:p>
            <a:pPr marL="0" indent="0"/>
            <a:r>
              <a:rPr lang="en-US" sz="2745" dirty="0">
                <a:solidFill>
                  <a:schemeClr val="tx1"/>
                </a:solidFill>
                <a:latin typeface="+mj-lt"/>
              </a:rPr>
              <a:t>      </a:t>
            </a:r>
            <a:r>
              <a:rPr lang="en-US" sz="2353" dirty="0">
                <a:solidFill>
                  <a:schemeClr val="bg2">
                    <a:lumMod val="50000"/>
                  </a:schemeClr>
                </a:solidFill>
                <a:latin typeface="+mj-lt"/>
              </a:rPr>
              <a:t>(code behind o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err="1">
                <a:solidFill>
                  <a:schemeClr val="tx1"/>
                </a:solidFill>
                <a:latin typeface="+mj-lt"/>
              </a:rPr>
              <a:t>Mavegación</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API de </a:t>
            </a:r>
            <a:r>
              <a:rPr lang="en-US" sz="2745" dirty="0" err="1">
                <a:solidFill>
                  <a:schemeClr val="tx1"/>
                </a:solidFill>
                <a:latin typeface="+mj-lt"/>
              </a:rPr>
              <a:t>animaciones</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4820" y="2052020"/>
            <a:ext cx="4503134" cy="3202514"/>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Tree>
    <p:extLst>
      <p:ext uri="{BB962C8B-B14F-4D97-AF65-F5344CB8AC3E}">
        <p14:creationId xmlns:p14="http://schemas.microsoft.com/office/powerpoint/2010/main" val="1607774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41" y="4122982"/>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43941" y="1583112"/>
            <a:ext cx="216635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5" dirty="0" err="1">
                <a:solidFill>
                  <a:schemeClr val="tx1"/>
                </a:solidFill>
              </a:rPr>
              <a:t>Páginas</a:t>
            </a:r>
            <a:endParaRPr lang="en-US" sz="4705" dirty="0">
              <a:solidFill>
                <a:schemeClr val="tx1"/>
              </a:solidFill>
            </a:endParaRPr>
          </a:p>
        </p:txBody>
      </p:sp>
      <p:grpSp>
        <p:nvGrpSpPr>
          <p:cNvPr id="12" name="Group 11"/>
          <p:cNvGrpSpPr/>
          <p:nvPr/>
        </p:nvGrpSpPr>
        <p:grpSpPr>
          <a:xfrm>
            <a:off x="2659709" y="3657131"/>
            <a:ext cx="8691343" cy="2252236"/>
            <a:chOff x="2738440" y="3806168"/>
            <a:chExt cx="8865623" cy="2297398"/>
          </a:xfrm>
        </p:grpSpPr>
        <p:sp>
          <p:nvSpPr>
            <p:cNvPr id="21" name="TextBox 20"/>
            <p:cNvSpPr txBox="1"/>
            <p:nvPr/>
          </p:nvSpPr>
          <p:spPr>
            <a:xfrm>
              <a:off x="2767564" y="5826567"/>
              <a:ext cx="958996" cy="276999"/>
            </a:xfrm>
            <a:prstGeom prst="rect">
              <a:avLst/>
            </a:prstGeom>
            <a:noFill/>
          </p:spPr>
          <p:txBody>
            <a:bodyPr wrap="square" rtlCol="0">
              <a:spAutoFit/>
            </a:bodyPr>
            <a:lstStyle/>
            <a:p>
              <a:pPr algn="ctr"/>
              <a:r>
                <a:rPr lang="en-US" sz="1176" dirty="0">
                  <a:cs typeface="Helvetica"/>
                </a:rPr>
                <a:t>Stack</a:t>
              </a:r>
            </a:p>
          </p:txBody>
        </p:sp>
        <p:sp>
          <p:nvSpPr>
            <p:cNvPr id="5" name="TextBox 4"/>
            <p:cNvSpPr txBox="1"/>
            <p:nvPr/>
          </p:nvSpPr>
          <p:spPr>
            <a:xfrm>
              <a:off x="4060566" y="5825526"/>
              <a:ext cx="958996" cy="276999"/>
            </a:xfrm>
            <a:prstGeom prst="rect">
              <a:avLst/>
            </a:prstGeom>
            <a:noFill/>
          </p:spPr>
          <p:txBody>
            <a:bodyPr wrap="square" rtlCol="0">
              <a:spAutoFit/>
            </a:bodyPr>
            <a:lstStyle/>
            <a:p>
              <a:pPr algn="ctr"/>
              <a:r>
                <a:rPr lang="en-US" sz="1176" dirty="0">
                  <a:cs typeface="Helvetica"/>
                </a:rPr>
                <a:t>Absolute</a:t>
              </a:r>
            </a:p>
          </p:txBody>
        </p:sp>
        <p:sp>
          <p:nvSpPr>
            <p:cNvPr id="6" name="TextBox 5"/>
            <p:cNvSpPr txBox="1"/>
            <p:nvPr/>
          </p:nvSpPr>
          <p:spPr>
            <a:xfrm>
              <a:off x="5382425" y="5825526"/>
              <a:ext cx="958996" cy="276999"/>
            </a:xfrm>
            <a:prstGeom prst="rect">
              <a:avLst/>
            </a:prstGeom>
            <a:noFill/>
          </p:spPr>
          <p:txBody>
            <a:bodyPr wrap="square" rtlCol="0">
              <a:spAutoFit/>
            </a:bodyPr>
            <a:lstStyle/>
            <a:p>
              <a:pPr algn="ctr"/>
              <a:r>
                <a:rPr lang="en-US" sz="1176" dirty="0">
                  <a:cs typeface="Helvetica"/>
                </a:rPr>
                <a:t>Relative</a:t>
              </a:r>
            </a:p>
          </p:txBody>
        </p:sp>
        <p:sp>
          <p:nvSpPr>
            <p:cNvPr id="8" name="TextBox 7"/>
            <p:cNvSpPr txBox="1"/>
            <p:nvPr/>
          </p:nvSpPr>
          <p:spPr>
            <a:xfrm>
              <a:off x="6695646" y="5825526"/>
              <a:ext cx="958996" cy="276999"/>
            </a:xfrm>
            <a:prstGeom prst="rect">
              <a:avLst/>
            </a:prstGeom>
            <a:noFill/>
          </p:spPr>
          <p:txBody>
            <a:bodyPr wrap="square" rtlCol="0">
              <a:spAutoFit/>
            </a:bodyPr>
            <a:lstStyle/>
            <a:p>
              <a:pPr algn="ctr"/>
              <a:r>
                <a:rPr lang="en-US" sz="1176" dirty="0">
                  <a:cs typeface="Helvetica"/>
                </a:rPr>
                <a:t>Grid</a:t>
              </a:r>
            </a:p>
          </p:txBody>
        </p:sp>
        <p:sp>
          <p:nvSpPr>
            <p:cNvPr id="9" name="TextBox 8"/>
            <p:cNvSpPr txBox="1"/>
            <p:nvPr/>
          </p:nvSpPr>
          <p:spPr>
            <a:xfrm>
              <a:off x="7945436" y="5824485"/>
              <a:ext cx="1081863" cy="276999"/>
            </a:xfrm>
            <a:prstGeom prst="rect">
              <a:avLst/>
            </a:prstGeom>
            <a:noFill/>
          </p:spPr>
          <p:txBody>
            <a:bodyPr wrap="square" rtlCol="0">
              <a:spAutoFit/>
            </a:bodyPr>
            <a:lstStyle/>
            <a:p>
              <a:pPr algn="ctr"/>
              <a:r>
                <a:rPr lang="en-US" sz="1176" dirty="0" err="1">
                  <a:cs typeface="Helvetica"/>
                </a:rPr>
                <a:t>ContentView</a:t>
              </a:r>
              <a:endParaRPr lang="en-US" sz="1176" dirty="0">
                <a:cs typeface="Helvetica"/>
              </a:endParaRPr>
            </a:p>
          </p:txBody>
        </p:sp>
        <p:sp>
          <p:nvSpPr>
            <p:cNvPr id="10" name="TextBox 9"/>
            <p:cNvSpPr txBox="1"/>
            <p:nvPr/>
          </p:nvSpPr>
          <p:spPr>
            <a:xfrm>
              <a:off x="9313962" y="5824485"/>
              <a:ext cx="958996" cy="276999"/>
            </a:xfrm>
            <a:prstGeom prst="rect">
              <a:avLst/>
            </a:prstGeom>
            <a:noFill/>
          </p:spPr>
          <p:txBody>
            <a:bodyPr wrap="square" rtlCol="0">
              <a:spAutoFit/>
            </a:bodyPr>
            <a:lstStyle/>
            <a:p>
              <a:pPr algn="ctr"/>
              <a:r>
                <a:rPr lang="en-US" sz="1176" dirty="0" err="1">
                  <a:cs typeface="Helvetica"/>
                </a:rPr>
                <a:t>ScrollView</a:t>
              </a:r>
              <a:endParaRPr lang="en-US" sz="1176" dirty="0">
                <a:cs typeface="Helvetica"/>
              </a:endParaRPr>
            </a:p>
          </p:txBody>
        </p:sp>
        <p:sp>
          <p:nvSpPr>
            <p:cNvPr id="11" name="TextBox 10"/>
            <p:cNvSpPr txBox="1"/>
            <p:nvPr/>
          </p:nvSpPr>
          <p:spPr>
            <a:xfrm>
              <a:off x="10645067" y="5826567"/>
              <a:ext cx="958996" cy="276999"/>
            </a:xfrm>
            <a:prstGeom prst="rect">
              <a:avLst/>
            </a:prstGeom>
            <a:noFill/>
          </p:spPr>
          <p:txBody>
            <a:bodyPr wrap="square" rtlCol="0">
              <a:spAutoFit/>
            </a:bodyPr>
            <a:lstStyle/>
            <a:p>
              <a:pPr algn="ctr"/>
              <a:r>
                <a:rPr lang="en-US" sz="1176"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159" y="1062873"/>
            <a:ext cx="6152782" cy="2070068"/>
            <a:chOff x="2751141" y="1159889"/>
            <a:chExt cx="6276158" cy="2111577"/>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76999"/>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997066" y="2993426"/>
              <a:ext cx="1082934" cy="276999"/>
            </a:xfrm>
            <a:prstGeom prst="rect">
              <a:avLst/>
            </a:prstGeom>
            <a:noFill/>
          </p:spPr>
          <p:txBody>
            <a:bodyPr wrap="square" rtlCol="0">
              <a:spAutoFit/>
            </a:bodyPr>
            <a:lstStyle/>
            <a:p>
              <a:pPr algn="ctr"/>
              <a:r>
                <a:rPr lang="en-US" sz="1176" dirty="0">
                  <a:cs typeface="Helvetica"/>
                </a:rPr>
                <a:t>MasterDetail</a:t>
              </a:r>
            </a:p>
          </p:txBody>
        </p:sp>
        <p:sp>
          <p:nvSpPr>
            <p:cNvPr id="28" name="TextBox 27"/>
            <p:cNvSpPr txBox="1"/>
            <p:nvPr/>
          </p:nvSpPr>
          <p:spPr>
            <a:xfrm>
              <a:off x="5382425" y="2993426"/>
              <a:ext cx="958996" cy="276999"/>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695646" y="2993426"/>
              <a:ext cx="958996" cy="276999"/>
            </a:xfrm>
            <a:prstGeom prst="rect">
              <a:avLst/>
            </a:prstGeom>
            <a:noFill/>
          </p:spPr>
          <p:txBody>
            <a:bodyPr wrap="square" rtlCol="0">
              <a:spAutoFit/>
            </a:bodyPr>
            <a:lstStyle/>
            <a:p>
              <a:pPr algn="ctr"/>
              <a:r>
                <a:rPr lang="en-US" sz="1176" dirty="0">
                  <a:cs typeface="Helvetica"/>
                </a:rPr>
                <a:t>Tabbed</a:t>
              </a:r>
            </a:p>
          </p:txBody>
        </p:sp>
        <p:sp>
          <p:nvSpPr>
            <p:cNvPr id="30" name="TextBox 29"/>
            <p:cNvSpPr txBox="1"/>
            <p:nvPr/>
          </p:nvSpPr>
          <p:spPr>
            <a:xfrm>
              <a:off x="7945436" y="2992385"/>
              <a:ext cx="1081863" cy="276999"/>
            </a:xfrm>
            <a:prstGeom prst="rect">
              <a:avLst/>
            </a:prstGeom>
            <a:noFill/>
          </p:spPr>
          <p:txBody>
            <a:bodyPr wrap="square" rtlCol="0">
              <a:spAutoFit/>
            </a:bodyPr>
            <a:lstStyle/>
            <a:p>
              <a:pPr algn="ctr"/>
              <a:r>
                <a:rPr lang="en-US" sz="1176" dirty="0" err="1">
                  <a:cs typeface="Helvetica"/>
                </a:rPr>
                <a:t>Carousel</a:t>
              </a:r>
              <a:endParaRPr lang="en-US" sz="1176" dirty="0">
                <a:cs typeface="Helvetica"/>
              </a:endParaRPr>
            </a:p>
          </p:txBody>
        </p:sp>
      </p:grpSp>
    </p:spTree>
    <p:extLst>
      <p:ext uri="{BB962C8B-B14F-4D97-AF65-F5344CB8AC3E}">
        <p14:creationId xmlns:p14="http://schemas.microsoft.com/office/powerpoint/2010/main" val="7527043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6123531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C90D1"/>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p:spPr>
        <p:txBody>
          <a:bodyPr/>
          <a:lstStyle/>
          <a:p>
            <a:r>
              <a:rPr lang="en-US" dirty="0">
                <a:solidFill>
                  <a:schemeClr val="bg2"/>
                </a:solidFill>
              </a:rPr>
              <a:t>El </a:t>
            </a:r>
            <a:r>
              <a:rPr lang="en-US" dirty="0" err="1">
                <a:solidFill>
                  <a:schemeClr val="bg2"/>
                </a:solidFill>
              </a:rPr>
              <a:t>ecosistema</a:t>
            </a:r>
            <a:r>
              <a:rPr lang="en-US" dirty="0">
                <a:solidFill>
                  <a:schemeClr val="bg2"/>
                </a:solidFill>
              </a:rPr>
              <a:t> </a:t>
            </a:r>
            <a:r>
              <a:rPr lang="en-US" dirty="0" err="1">
                <a:solidFill>
                  <a:schemeClr val="bg2"/>
                </a:solidFill>
              </a:rPr>
              <a:t>Xamarin.Forms</a:t>
            </a:r>
            <a:endParaRPr lang="en-US" dirty="0">
              <a:solidFill>
                <a:schemeClr val="bg2"/>
              </a:solidFill>
            </a:endParaRPr>
          </a:p>
        </p:txBody>
      </p:sp>
      <p:grpSp>
        <p:nvGrpSpPr>
          <p:cNvPr id="2" name="Group 1"/>
          <p:cNvGrpSpPr/>
          <p:nvPr/>
        </p:nvGrpSpPr>
        <p:grpSpPr>
          <a:xfrm>
            <a:off x="382454" y="2373358"/>
            <a:ext cx="11429414" cy="3316203"/>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14500993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47678990"/>
              </p:ext>
            </p:extLst>
          </p:nvPr>
        </p:nvGraphicFramePr>
        <p:xfrm>
          <a:off x="1007709" y="914400"/>
          <a:ext cx="5736590" cy="5029200"/>
        </p:xfrm>
        <a:graphic>
          <a:graphicData uri="http://schemas.openxmlformats.org/drawingml/2006/table">
            <a:tbl>
              <a:tblPr firstRow="1" bandRow="1">
                <a:tableStyleId>{793D81CF-94F2-401A-BA57-92F5A7B2D0C5}</a:tableStyleId>
              </a:tblPr>
              <a:tblGrid>
                <a:gridCol w="2802228">
                  <a:extLst>
                    <a:ext uri="{9D8B030D-6E8A-4147-A177-3AD203B41FA5}">
                      <a16:colId xmlns:a16="http://schemas.microsoft.com/office/drawing/2014/main" val="20000"/>
                    </a:ext>
                  </a:extLst>
                </a:gridCol>
                <a:gridCol w="2934362">
                  <a:extLst>
                    <a:ext uri="{9D8B030D-6E8A-4147-A177-3AD203B41FA5}">
                      <a16:colId xmlns:a16="http://schemas.microsoft.com/office/drawing/2014/main" val="20001"/>
                    </a:ext>
                  </a:extLst>
                </a:gridCol>
              </a:tblGrid>
              <a:tr h="375790">
                <a:tc>
                  <a:txBody>
                    <a:bodyPr/>
                    <a:lstStyle/>
                    <a:p>
                      <a:r>
                        <a:rPr lang="en-US" sz="2200" dirty="0"/>
                        <a:t>Windows</a:t>
                      </a:r>
                    </a:p>
                  </a:txBody>
                  <a:tcPr marL="121920" marR="121920" marT="60960" marB="60960"/>
                </a:tc>
                <a:tc>
                  <a:txBody>
                    <a:bodyPr/>
                    <a:lstStyle/>
                    <a:p>
                      <a:r>
                        <a:rPr lang="en-US" sz="2200" dirty="0"/>
                        <a:t>Xamarin.Forms</a:t>
                      </a:r>
                    </a:p>
                  </a:txBody>
                  <a:tcPr marL="121920" marR="121920" marT="60960" marB="60960"/>
                </a:tc>
                <a:extLst>
                  <a:ext uri="{0D108BD9-81ED-4DB2-BD59-A6C34878D82A}">
                    <a16:rowId xmlns:a16="http://schemas.microsoft.com/office/drawing/2014/main" val="10000"/>
                  </a:ext>
                </a:extLst>
              </a:tr>
              <a:tr h="375790">
                <a:tc>
                  <a:txBody>
                    <a:bodyPr/>
                    <a:lstStyle/>
                    <a:p>
                      <a:r>
                        <a:rPr lang="en-US" sz="2200" dirty="0" err="1">
                          <a:solidFill>
                            <a:srgbClr val="FF0000"/>
                          </a:solidFill>
                        </a:rPr>
                        <a:t>StackPanel</a:t>
                      </a:r>
                      <a:endParaRPr lang="en-US" sz="2200" dirty="0">
                        <a:solidFill>
                          <a:srgbClr val="FF0000"/>
                        </a:solidFill>
                      </a:endParaRPr>
                    </a:p>
                  </a:txBody>
                  <a:tcPr marL="121920" marR="121920" marT="60960" marB="60960"/>
                </a:tc>
                <a:tc>
                  <a:txBody>
                    <a:bodyPr/>
                    <a:lstStyle/>
                    <a:p>
                      <a:r>
                        <a:rPr lang="en-US" sz="2200" dirty="0" err="1">
                          <a:solidFill>
                            <a:srgbClr val="FF0000"/>
                          </a:solidFill>
                        </a:rPr>
                        <a:t>StackLayout</a:t>
                      </a:r>
                      <a:endParaRPr lang="en-US" sz="2200" dirty="0">
                        <a:solidFill>
                          <a:srgbClr val="FF0000"/>
                        </a:solidFill>
                      </a:endParaRPr>
                    </a:p>
                  </a:txBody>
                  <a:tcPr marL="121920" marR="121920" marT="60960" marB="60960"/>
                </a:tc>
                <a:extLst>
                  <a:ext uri="{0D108BD9-81ED-4DB2-BD59-A6C34878D82A}">
                    <a16:rowId xmlns:a16="http://schemas.microsoft.com/office/drawing/2014/main" val="10001"/>
                  </a:ext>
                </a:extLst>
              </a:tr>
              <a:tr h="375790">
                <a:tc>
                  <a:txBody>
                    <a:bodyPr/>
                    <a:lstStyle/>
                    <a:p>
                      <a:r>
                        <a:rPr lang="en-US" sz="2200" dirty="0" err="1">
                          <a:solidFill>
                            <a:srgbClr val="FF0000"/>
                          </a:solidFill>
                        </a:rPr>
                        <a:t>TextBox</a:t>
                      </a:r>
                      <a:endParaRPr lang="en-US" sz="2200" dirty="0">
                        <a:solidFill>
                          <a:srgbClr val="FF0000"/>
                        </a:solidFill>
                      </a:endParaRPr>
                    </a:p>
                  </a:txBody>
                  <a:tcPr marL="121920" marR="121920" marT="60960" marB="60960"/>
                </a:tc>
                <a:tc>
                  <a:txBody>
                    <a:bodyPr/>
                    <a:lstStyle/>
                    <a:p>
                      <a:r>
                        <a:rPr lang="en-US" sz="2200" dirty="0">
                          <a:solidFill>
                            <a:srgbClr val="FF0000"/>
                          </a:solidFill>
                        </a:rPr>
                        <a:t>Entry</a:t>
                      </a:r>
                    </a:p>
                  </a:txBody>
                  <a:tcPr marL="121920" marR="121920" marT="60960" marB="60960"/>
                </a:tc>
                <a:extLst>
                  <a:ext uri="{0D108BD9-81ED-4DB2-BD59-A6C34878D82A}">
                    <a16:rowId xmlns:a16="http://schemas.microsoft.com/office/drawing/2014/main" val="10002"/>
                  </a:ext>
                </a:extLst>
              </a:tr>
              <a:tr h="375790">
                <a:tc>
                  <a:txBody>
                    <a:bodyPr/>
                    <a:lstStyle/>
                    <a:p>
                      <a:r>
                        <a:rPr lang="en-US" sz="2200" dirty="0" err="1">
                          <a:solidFill>
                            <a:srgbClr val="FF0000"/>
                          </a:solidFill>
                        </a:rPr>
                        <a:t>ListBox</a:t>
                      </a:r>
                      <a:endParaRPr lang="en-US" sz="2200" dirty="0">
                        <a:solidFill>
                          <a:srgbClr val="FF0000"/>
                        </a:solidFill>
                      </a:endParaRPr>
                    </a:p>
                  </a:txBody>
                  <a:tcPr marL="121920" marR="121920" marT="60960" marB="60960"/>
                </a:tc>
                <a:tc>
                  <a:txBody>
                    <a:bodyPr/>
                    <a:lstStyle/>
                    <a:p>
                      <a:r>
                        <a:rPr lang="en-US" sz="2200" dirty="0" err="1">
                          <a:solidFill>
                            <a:srgbClr val="FF0000"/>
                          </a:solidFill>
                        </a:rPr>
                        <a:t>ListView</a:t>
                      </a:r>
                      <a:endParaRPr lang="en-US" sz="2200" dirty="0">
                        <a:solidFill>
                          <a:srgbClr val="FF0000"/>
                        </a:solidFill>
                      </a:endParaRPr>
                    </a:p>
                  </a:txBody>
                  <a:tcPr marL="121920" marR="121920" marT="60960" marB="60960"/>
                </a:tc>
                <a:extLst>
                  <a:ext uri="{0D108BD9-81ED-4DB2-BD59-A6C34878D82A}">
                    <a16:rowId xmlns:a16="http://schemas.microsoft.com/office/drawing/2014/main" val="10003"/>
                  </a:ext>
                </a:extLst>
              </a:tr>
              <a:tr h="375790">
                <a:tc>
                  <a:txBody>
                    <a:bodyPr/>
                    <a:lstStyle/>
                    <a:p>
                      <a:r>
                        <a:rPr lang="en-US" sz="2200" dirty="0" err="1">
                          <a:solidFill>
                            <a:srgbClr val="FF0000"/>
                          </a:solidFill>
                        </a:rPr>
                        <a:t>CheckBox</a:t>
                      </a:r>
                      <a:endParaRPr lang="en-US" sz="2200" dirty="0">
                        <a:solidFill>
                          <a:srgbClr val="FF0000"/>
                        </a:solidFill>
                      </a:endParaRPr>
                    </a:p>
                  </a:txBody>
                  <a:tcPr marL="121920" marR="121920" marT="60960" marB="60960"/>
                </a:tc>
                <a:tc>
                  <a:txBody>
                    <a:bodyPr/>
                    <a:lstStyle/>
                    <a:p>
                      <a:r>
                        <a:rPr lang="en-US" sz="2200" dirty="0">
                          <a:solidFill>
                            <a:srgbClr val="FF0000"/>
                          </a:solidFill>
                        </a:rPr>
                        <a:t>Switch</a:t>
                      </a:r>
                    </a:p>
                  </a:txBody>
                  <a:tcPr marL="121920" marR="121920" marT="60960" marB="60960"/>
                </a:tc>
                <a:extLst>
                  <a:ext uri="{0D108BD9-81ED-4DB2-BD59-A6C34878D82A}">
                    <a16:rowId xmlns:a16="http://schemas.microsoft.com/office/drawing/2014/main" val="10004"/>
                  </a:ext>
                </a:extLst>
              </a:tr>
              <a:tr h="375790">
                <a:tc>
                  <a:txBody>
                    <a:bodyPr/>
                    <a:lstStyle/>
                    <a:p>
                      <a:r>
                        <a:rPr lang="en-US" sz="2200" dirty="0" err="1">
                          <a:solidFill>
                            <a:srgbClr val="FF0000"/>
                          </a:solidFill>
                        </a:rPr>
                        <a:t>ProgressBar</a:t>
                      </a:r>
                      <a:endParaRPr lang="en-US" sz="2200" dirty="0">
                        <a:solidFill>
                          <a:srgbClr val="FF0000"/>
                        </a:solidFill>
                      </a:endParaRPr>
                    </a:p>
                  </a:txBody>
                  <a:tcPr marL="121920" marR="121920" marT="60960" marB="60960"/>
                </a:tc>
                <a:tc>
                  <a:txBody>
                    <a:bodyPr/>
                    <a:lstStyle/>
                    <a:p>
                      <a:r>
                        <a:rPr lang="en-US" sz="2200" dirty="0" err="1">
                          <a:solidFill>
                            <a:srgbClr val="FF0000"/>
                          </a:solidFill>
                        </a:rPr>
                        <a:t>ActivityIndicator</a:t>
                      </a:r>
                      <a:endParaRPr lang="en-US" sz="2200" dirty="0">
                        <a:solidFill>
                          <a:srgbClr val="FF0000"/>
                        </a:solidFill>
                      </a:endParaRPr>
                    </a:p>
                  </a:txBody>
                  <a:tcPr marL="121920" marR="121920" marT="60960" marB="60960"/>
                </a:tc>
                <a:extLst>
                  <a:ext uri="{0D108BD9-81ED-4DB2-BD59-A6C34878D82A}">
                    <a16:rowId xmlns:a16="http://schemas.microsoft.com/office/drawing/2014/main" val="10005"/>
                  </a:ext>
                </a:extLst>
              </a:tr>
              <a:tr h="375790">
                <a:tc>
                  <a:txBody>
                    <a:bodyPr/>
                    <a:lstStyle/>
                    <a:p>
                      <a:r>
                        <a:rPr lang="en-US" sz="2200" dirty="0"/>
                        <a:t>Grid</a:t>
                      </a:r>
                    </a:p>
                  </a:txBody>
                  <a:tcPr marL="121920" marR="121920" marT="60960" marB="60960"/>
                </a:tc>
                <a:tc>
                  <a:txBody>
                    <a:bodyPr/>
                    <a:lstStyle/>
                    <a:p>
                      <a:r>
                        <a:rPr lang="en-US" sz="2200" dirty="0"/>
                        <a:t>Grid</a:t>
                      </a:r>
                    </a:p>
                  </a:txBody>
                  <a:tcPr marL="121920" marR="121920" marT="60960" marB="60960"/>
                </a:tc>
                <a:extLst>
                  <a:ext uri="{0D108BD9-81ED-4DB2-BD59-A6C34878D82A}">
                    <a16:rowId xmlns:a16="http://schemas.microsoft.com/office/drawing/2014/main" val="10006"/>
                  </a:ext>
                </a:extLst>
              </a:tr>
              <a:tr h="375790">
                <a:tc>
                  <a:txBody>
                    <a:bodyPr/>
                    <a:lstStyle/>
                    <a:p>
                      <a:r>
                        <a:rPr lang="en-US" sz="2200" dirty="0"/>
                        <a:t>Label</a:t>
                      </a:r>
                    </a:p>
                  </a:txBody>
                  <a:tcPr marL="121920" marR="121920" marT="60960" marB="60960"/>
                </a:tc>
                <a:tc>
                  <a:txBody>
                    <a:bodyPr/>
                    <a:lstStyle/>
                    <a:p>
                      <a:r>
                        <a:rPr lang="en-US" sz="2200" dirty="0"/>
                        <a:t>Label</a:t>
                      </a:r>
                    </a:p>
                  </a:txBody>
                  <a:tcPr marL="121920" marR="121920" marT="60960" marB="60960"/>
                </a:tc>
                <a:extLst>
                  <a:ext uri="{0D108BD9-81ED-4DB2-BD59-A6C34878D82A}">
                    <a16:rowId xmlns:a16="http://schemas.microsoft.com/office/drawing/2014/main" val="10007"/>
                  </a:ext>
                </a:extLst>
              </a:tr>
              <a:tr h="375790">
                <a:tc>
                  <a:txBody>
                    <a:bodyPr/>
                    <a:lstStyle/>
                    <a:p>
                      <a:r>
                        <a:rPr lang="en-US" sz="2200" dirty="0"/>
                        <a:t>Button</a:t>
                      </a:r>
                    </a:p>
                  </a:txBody>
                  <a:tcPr marL="121920" marR="121920" marT="60960" marB="60960"/>
                </a:tc>
                <a:tc>
                  <a:txBody>
                    <a:bodyPr/>
                    <a:lstStyle/>
                    <a:p>
                      <a:r>
                        <a:rPr lang="en-US" sz="2200" dirty="0"/>
                        <a:t>Button</a:t>
                      </a:r>
                    </a:p>
                  </a:txBody>
                  <a:tcPr marL="121920" marR="121920" marT="60960" marB="60960"/>
                </a:tc>
                <a:extLst>
                  <a:ext uri="{0D108BD9-81ED-4DB2-BD59-A6C34878D82A}">
                    <a16:rowId xmlns:a16="http://schemas.microsoft.com/office/drawing/2014/main" val="10008"/>
                  </a:ext>
                </a:extLst>
              </a:tr>
              <a:tr h="375790">
                <a:tc>
                  <a:txBody>
                    <a:bodyPr/>
                    <a:lstStyle/>
                    <a:p>
                      <a:r>
                        <a:rPr lang="en-US" sz="2200" dirty="0"/>
                        <a:t>Image</a:t>
                      </a:r>
                    </a:p>
                  </a:txBody>
                  <a:tcPr marL="121920" marR="121920" marT="60960" marB="60960"/>
                </a:tc>
                <a:tc>
                  <a:txBody>
                    <a:bodyPr/>
                    <a:lstStyle/>
                    <a:p>
                      <a:r>
                        <a:rPr lang="en-US" sz="2200" dirty="0"/>
                        <a:t>Image</a:t>
                      </a:r>
                    </a:p>
                  </a:txBody>
                  <a:tcPr marL="121920" marR="121920" marT="60960" marB="60960"/>
                </a:tc>
                <a:extLst>
                  <a:ext uri="{0D108BD9-81ED-4DB2-BD59-A6C34878D82A}">
                    <a16:rowId xmlns:a16="http://schemas.microsoft.com/office/drawing/2014/main" val="10009"/>
                  </a:ext>
                </a:extLst>
              </a:tr>
              <a:tr h="375790">
                <a:tc>
                  <a:txBody>
                    <a:bodyPr/>
                    <a:lstStyle/>
                    <a:p>
                      <a:r>
                        <a:rPr lang="en-US" sz="2200" dirty="0"/>
                        <a:t>Date/</a:t>
                      </a:r>
                      <a:r>
                        <a:rPr lang="en-US" sz="2200" dirty="0" err="1"/>
                        <a:t>TimePicker</a:t>
                      </a:r>
                      <a:endParaRPr lang="en-US" sz="2200" dirty="0"/>
                    </a:p>
                  </a:txBody>
                  <a:tcPr marL="121920" marR="121920" marT="60960" marB="60960"/>
                </a:tc>
                <a:tc>
                  <a:txBody>
                    <a:bodyPr/>
                    <a:lstStyle/>
                    <a:p>
                      <a:r>
                        <a:rPr lang="en-US" sz="2200" dirty="0"/>
                        <a:t>Date/</a:t>
                      </a:r>
                      <a:r>
                        <a:rPr lang="en-US" sz="2200" dirty="0" err="1"/>
                        <a:t>TimePicker</a:t>
                      </a:r>
                      <a:endParaRPr lang="en-US" sz="2200" dirty="0"/>
                    </a:p>
                  </a:txBody>
                  <a:tcPr marL="121920" marR="121920" marT="60960" marB="60960"/>
                </a:tc>
                <a:extLst>
                  <a:ext uri="{0D108BD9-81ED-4DB2-BD59-A6C34878D82A}">
                    <a16:rowId xmlns:a16="http://schemas.microsoft.com/office/drawing/2014/main" val="10010"/>
                  </a:ext>
                </a:extLst>
              </a:tr>
            </a:tbl>
          </a:graphicData>
        </a:graphic>
      </p:graphicFrame>
      <p:sp>
        <p:nvSpPr>
          <p:cNvPr id="5" name="Title 4"/>
          <p:cNvSpPr>
            <a:spLocks noGrp="1"/>
          </p:cNvSpPr>
          <p:nvPr>
            <p:ph type="title"/>
          </p:nvPr>
        </p:nvSpPr>
        <p:spPr>
          <a:xfrm>
            <a:off x="7264914" y="2595591"/>
            <a:ext cx="4328867" cy="1666819"/>
          </a:xfrm>
        </p:spPr>
        <p:txBody>
          <a:bodyPr/>
          <a:lstStyle/>
          <a:p>
            <a:r>
              <a:rPr lang="en-US" dirty="0" err="1"/>
              <a:t>Comparativa</a:t>
            </a:r>
            <a:r>
              <a:rPr lang="en-US" dirty="0"/>
              <a:t> de </a:t>
            </a:r>
            <a:r>
              <a:rPr lang="en-US" dirty="0" err="1"/>
              <a:t>controles</a:t>
            </a:r>
            <a:endParaRPr lang="en-US" dirty="0"/>
          </a:p>
        </p:txBody>
      </p:sp>
    </p:spTree>
    <p:extLst>
      <p:ext uri="{BB962C8B-B14F-4D97-AF65-F5344CB8AC3E}">
        <p14:creationId xmlns:p14="http://schemas.microsoft.com/office/powerpoint/2010/main" val="202144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950</TotalTime>
  <Words>921</Words>
  <Application>Microsoft Office PowerPoint</Application>
  <PresentationFormat>Panorámica</PresentationFormat>
  <Paragraphs>233</Paragraphs>
  <Slides>32</Slides>
  <Notes>13</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32</vt:i4>
      </vt:variant>
    </vt:vector>
  </HeadingPairs>
  <TitlesOfParts>
    <vt:vector size="41" baseType="lpstr">
      <vt:lpstr>Arial</vt:lpstr>
      <vt:lpstr>Calibri</vt:lpstr>
      <vt:lpstr>Consolas</vt:lpstr>
      <vt:lpstr>Helvetica</vt:lpstr>
      <vt:lpstr>Helvetica Light</vt:lpstr>
      <vt:lpstr>Segoe UI</vt:lpstr>
      <vt:lpstr>Segoe UI Light</vt:lpstr>
      <vt:lpstr>Wingdings</vt:lpstr>
      <vt:lpstr>5-30629_Build_Template_WHITE</vt:lpstr>
      <vt:lpstr>Presentación de PowerPoint</vt:lpstr>
      <vt:lpstr>Interfaces nativas Cross-Platform  con Xamarin.Forms</vt:lpstr>
      <vt:lpstr>Conoce Xamarin.Forms</vt:lpstr>
      <vt:lpstr>Xamarin + Xamarin.Forms</vt:lpstr>
      <vt:lpstr>¿Qué se incluye?</vt:lpstr>
      <vt:lpstr>Layouts</vt:lpstr>
      <vt:lpstr>Controles</vt:lpstr>
      <vt:lpstr>El ecosistema Xamarin.Forms</vt:lpstr>
      <vt:lpstr>Comparativa de controles</vt:lpstr>
      <vt:lpstr>Presentación de PowerPoint</vt:lpstr>
      <vt:lpstr>Presentación de PowerPoint</vt:lpstr>
      <vt:lpstr>UI Nativa desde código compartido</vt:lpstr>
      <vt:lpstr>Xamarin.Forms  Demo</vt:lpstr>
      <vt:lpstr>¿Qué hay nuevo?  Xamarin.Forms 2.0!</vt:lpstr>
      <vt:lpstr>Xamarin.Forms es Open Source!</vt:lpstr>
      <vt:lpstr>Rendimiento Rendimiento Rendimiento</vt:lpstr>
      <vt:lpstr>ListView CachingStrategy</vt:lpstr>
      <vt:lpstr>Compilación XAML</vt:lpstr>
      <vt:lpstr>Beneficios</vt:lpstr>
      <vt:lpstr>Diseño &amp; Controles</vt:lpstr>
      <vt:lpstr>Data Templates</vt:lpstr>
      <vt:lpstr>CarouselView</vt:lpstr>
      <vt:lpstr>Efectos I</vt:lpstr>
      <vt:lpstr>Efectos II</vt:lpstr>
      <vt:lpstr>Y mucho más!</vt:lpstr>
      <vt:lpstr>XAML Previewer</vt:lpstr>
      <vt:lpstr>Navegación por URL</vt:lpstr>
      <vt:lpstr>DataPages</vt:lpstr>
      <vt:lpstr>Themes</vt:lpstr>
      <vt:lpstr>Native Embedding</vt:lpstr>
      <vt:lpstr>Native Embedding</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103</cp:revision>
  <dcterms:created xsi:type="dcterms:W3CDTF">2015-05-05T21:43:30Z</dcterms:created>
  <dcterms:modified xsi:type="dcterms:W3CDTF">2016-08-24T19:52:35Z</dcterms:modified>
</cp:coreProperties>
</file>